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4.xml" ContentType="application/vnd.openxmlformats-officedocument.themeOverride+xml"/>
  <Override PartName="/ppt/notesSlides/notesSlide20.xml" ContentType="application/vnd.openxmlformats-officedocument.presentationml.notesSlide+xml"/>
  <Override PartName="/ppt/theme/themeOverride15.xml" ContentType="application/vnd.openxmlformats-officedocument.themeOverride+xml"/>
  <Override PartName="/ppt/notesSlides/notesSlide21.xml" ContentType="application/vnd.openxmlformats-officedocument.presentationml.notesSlide+xml"/>
  <Override PartName="/ppt/theme/themeOverride16.xml" ContentType="application/vnd.openxmlformats-officedocument.themeOverride+xml"/>
  <Override PartName="/ppt/notesSlides/notesSlide22.xml" ContentType="application/vnd.openxmlformats-officedocument.presentationml.notesSlide+xml"/>
  <Override PartName="/ppt/theme/themeOverride17.xml" ContentType="application/vnd.openxmlformats-officedocument.themeOverride+xml"/>
  <Override PartName="/ppt/notesSlides/notesSlide23.xml" ContentType="application/vnd.openxmlformats-officedocument.presentationml.notesSlide+xml"/>
  <Override PartName="/ppt/theme/themeOverride18.xml" ContentType="application/vnd.openxmlformats-officedocument.themeOverride+xml"/>
  <Override PartName="/ppt/notesSlides/notesSlide24.xml" ContentType="application/vnd.openxmlformats-officedocument.presentationml.notesSlide+xml"/>
  <Override PartName="/ppt/theme/themeOverride19.xml" ContentType="application/vnd.openxmlformats-officedocument.themeOverride+xml"/>
  <Override PartName="/ppt/notesSlides/notesSlide25.xml" ContentType="application/vnd.openxmlformats-officedocument.presentationml.notesSlide+xml"/>
  <Override PartName="/ppt/theme/themeOverride20.xml" ContentType="application/vnd.openxmlformats-officedocument.themeOverride+xml"/>
  <Override PartName="/ppt/notesSlides/notesSlide26.xml" ContentType="application/vnd.openxmlformats-officedocument.presentationml.notesSlide+xml"/>
  <Override PartName="/ppt/theme/themeOverride2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2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23.xml" ContentType="application/vnd.openxmlformats-officedocument.themeOverride+xml"/>
  <Override PartName="/ppt/notesSlides/notesSlide33.xml" ContentType="application/vnd.openxmlformats-officedocument.presentationml.notesSlide+xml"/>
  <Override PartName="/ppt/theme/themeOverride24.xml" ContentType="application/vnd.openxmlformats-officedocument.themeOverride+xml"/>
  <Override PartName="/ppt/notesSlides/notesSlide34.xml" ContentType="application/vnd.openxmlformats-officedocument.presentationml.notesSlide+xml"/>
  <Override PartName="/ppt/theme/themeOverride2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26.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27.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28.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29.xml" ContentType="application/vnd.openxmlformats-officedocument.themeOverride+xml"/>
  <Override PartName="/ppt/notesSlides/notesSlide45.xml" ContentType="application/vnd.openxmlformats-officedocument.presentationml.notesSlide+xml"/>
  <Override PartName="/ppt/theme/themeOverride30.xml" ContentType="application/vnd.openxmlformats-officedocument.themeOverride+xml"/>
  <Override PartName="/ppt/notesSlides/notesSlide46.xml" ContentType="application/vnd.openxmlformats-officedocument.presentationml.notesSlide+xml"/>
  <Override PartName="/ppt/theme/themeOverride31.xml" ContentType="application/vnd.openxmlformats-officedocument.themeOverride+xml"/>
  <Override PartName="/ppt/notesSlides/notesSlide47.xml" ContentType="application/vnd.openxmlformats-officedocument.presentationml.notesSlide+xml"/>
  <Override PartName="/ppt/theme/themeOverride32.xml" ContentType="application/vnd.openxmlformats-officedocument.themeOverride+xml"/>
  <Override PartName="/ppt/notesSlides/notesSlide48.xml" ContentType="application/vnd.openxmlformats-officedocument.presentationml.notesSlide+xml"/>
  <Override PartName="/ppt/theme/themeOverride33.xml" ContentType="application/vnd.openxmlformats-officedocument.themeOverride+xml"/>
  <Override PartName="/ppt/notesSlides/notesSlide49.xml" ContentType="application/vnd.openxmlformats-officedocument.presentationml.notesSlide+xml"/>
  <Override PartName="/ppt/theme/themeOverride34.xml" ContentType="application/vnd.openxmlformats-officedocument.themeOverride+xml"/>
  <Override PartName="/ppt/notesSlides/notesSlide50.xml" ContentType="application/vnd.openxmlformats-officedocument.presentationml.notesSlide+xml"/>
  <Override PartName="/ppt/theme/themeOverride35.xml" ContentType="application/vnd.openxmlformats-officedocument.themeOverride+xml"/>
  <Override PartName="/ppt/notesSlides/notesSlide51.xml" ContentType="application/vnd.openxmlformats-officedocument.presentationml.notesSlide+xml"/>
  <Override PartName="/ppt/theme/themeOverride36.xml" ContentType="application/vnd.openxmlformats-officedocument.themeOverride+xml"/>
  <Override PartName="/ppt/notesSlides/notesSlide52.xml" ContentType="application/vnd.openxmlformats-officedocument.presentationml.notesSlide+xml"/>
  <Override PartName="/ppt/theme/themeOverride37.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38.xml" ContentType="application/vnd.openxmlformats-officedocument.themeOverride+xml"/>
  <Override PartName="/ppt/notesSlides/notesSlide57.xml" ContentType="application/vnd.openxmlformats-officedocument.presentationml.notesSlide+xml"/>
  <Override PartName="/ppt/theme/themeOverride39.xml" ContentType="application/vnd.openxmlformats-officedocument.themeOverride+xml"/>
  <Override PartName="/ppt/notesSlides/notesSlide58.xml" ContentType="application/vnd.openxmlformats-officedocument.presentationml.notesSlide+xml"/>
  <Override PartName="/ppt/theme/themeOverride40.xml" ContentType="application/vnd.openxmlformats-officedocument.themeOverr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66"/>
  </p:notesMasterIdLst>
  <p:sldIdLst>
    <p:sldId id="256" r:id="rId2"/>
    <p:sldId id="380" r:id="rId3"/>
    <p:sldId id="433" r:id="rId4"/>
    <p:sldId id="482" r:id="rId5"/>
    <p:sldId id="483" r:id="rId6"/>
    <p:sldId id="484" r:id="rId7"/>
    <p:sldId id="408" r:id="rId8"/>
    <p:sldId id="436" r:id="rId9"/>
    <p:sldId id="418" r:id="rId10"/>
    <p:sldId id="450" r:id="rId11"/>
    <p:sldId id="365" r:id="rId12"/>
    <p:sldId id="368" r:id="rId13"/>
    <p:sldId id="284" r:id="rId14"/>
    <p:sldId id="258" r:id="rId15"/>
    <p:sldId id="448" r:id="rId16"/>
    <p:sldId id="451" r:id="rId17"/>
    <p:sldId id="452" r:id="rId18"/>
    <p:sldId id="453" r:id="rId19"/>
    <p:sldId id="454" r:id="rId20"/>
    <p:sldId id="455" r:id="rId21"/>
    <p:sldId id="456" r:id="rId22"/>
    <p:sldId id="457" r:id="rId23"/>
    <p:sldId id="349" r:id="rId24"/>
    <p:sldId id="407" r:id="rId25"/>
    <p:sldId id="377" r:id="rId26"/>
    <p:sldId id="378" r:id="rId27"/>
    <p:sldId id="287" r:id="rId28"/>
    <p:sldId id="389" r:id="rId29"/>
    <p:sldId id="409" r:id="rId30"/>
    <p:sldId id="391" r:id="rId31"/>
    <p:sldId id="479" r:id="rId32"/>
    <p:sldId id="461" r:id="rId33"/>
    <p:sldId id="410" r:id="rId34"/>
    <p:sldId id="462" r:id="rId35"/>
    <p:sldId id="463" r:id="rId36"/>
    <p:sldId id="411" r:id="rId37"/>
    <p:sldId id="370" r:id="rId38"/>
    <p:sldId id="413" r:id="rId39"/>
    <p:sldId id="466" r:id="rId40"/>
    <p:sldId id="393" r:id="rId41"/>
    <p:sldId id="465" r:id="rId42"/>
    <p:sldId id="427" r:id="rId43"/>
    <p:sldId id="480" r:id="rId44"/>
    <p:sldId id="374" r:id="rId45"/>
    <p:sldId id="467" r:id="rId46"/>
    <p:sldId id="468" r:id="rId47"/>
    <p:sldId id="469" r:id="rId48"/>
    <p:sldId id="470" r:id="rId49"/>
    <p:sldId id="429" r:id="rId50"/>
    <p:sldId id="471" r:id="rId51"/>
    <p:sldId id="430" r:id="rId52"/>
    <p:sldId id="431" r:id="rId53"/>
    <p:sldId id="432" r:id="rId54"/>
    <p:sldId id="395" r:id="rId55"/>
    <p:sldId id="475" r:id="rId56"/>
    <p:sldId id="425" r:id="rId57"/>
    <p:sldId id="414" r:id="rId58"/>
    <p:sldId id="314" r:id="rId59"/>
    <p:sldId id="474" r:id="rId60"/>
    <p:sldId id="481" r:id="rId61"/>
    <p:sldId id="472" r:id="rId62"/>
    <p:sldId id="424" r:id="rId63"/>
    <p:sldId id="273" r:id="rId64"/>
    <p:sldId id="269" r:id="rId65"/>
  </p:sldIdLst>
  <p:sldSz cx="12192000" cy="6858000"/>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E8E8E8"/>
    <a:srgbClr val="DBDBDB"/>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671" autoAdjust="0"/>
    <p:restoredTop sz="69953" autoAdjust="0"/>
  </p:normalViewPr>
  <p:slideViewPr>
    <p:cSldViewPr snapToGrid="0">
      <p:cViewPr varScale="1">
        <p:scale>
          <a:sx n="43" d="100"/>
          <a:sy n="43" d="100"/>
        </p:scale>
        <p:origin x="1090" y="58"/>
      </p:cViewPr>
      <p:guideLst/>
    </p:cSldViewPr>
  </p:slideViewPr>
  <p:notesTextViewPr>
    <p:cViewPr>
      <p:scale>
        <a:sx n="3" d="2"/>
        <a:sy n="3" d="2"/>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D0D48D-900E-4EB0-8BFD-2931BBC1231B}" type="datetimeFigureOut">
              <a:rPr lang="en-US" smtClean="0"/>
              <a:t>4/2/2018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B22E80-7151-4B2F-B20E-425A4861DCF5}" type="slidenum">
              <a:rPr lang="en-US" smtClean="0"/>
              <a:t>‹#›</a:t>
            </a:fld>
            <a:endParaRPr lang="en-US" dirty="0"/>
          </a:p>
        </p:txBody>
      </p:sp>
    </p:spTree>
    <p:extLst>
      <p:ext uri="{BB962C8B-B14F-4D97-AF65-F5344CB8AC3E}">
        <p14:creationId xmlns:p14="http://schemas.microsoft.com/office/powerpoint/2010/main" val="105121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1</a:t>
            </a:fld>
            <a:endParaRPr lang="en-US" dirty="0"/>
          </a:p>
        </p:txBody>
      </p:sp>
    </p:spTree>
    <p:extLst>
      <p:ext uri="{BB962C8B-B14F-4D97-AF65-F5344CB8AC3E}">
        <p14:creationId xmlns:p14="http://schemas.microsoft.com/office/powerpoint/2010/main" val="231965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pieces of information being verified…</a:t>
            </a:r>
          </a:p>
        </p:txBody>
      </p:sp>
      <p:sp>
        <p:nvSpPr>
          <p:cNvPr id="4" name="Slide Number Placeholder 3"/>
          <p:cNvSpPr>
            <a:spLocks noGrp="1"/>
          </p:cNvSpPr>
          <p:nvPr>
            <p:ph type="sldNum" sz="quarter" idx="10"/>
          </p:nvPr>
        </p:nvSpPr>
        <p:spPr/>
        <p:txBody>
          <a:bodyPr/>
          <a:lstStyle/>
          <a:p>
            <a:fld id="{6FB22E80-7151-4B2F-B20E-425A4861DCF5}" type="slidenum">
              <a:rPr lang="en-US" smtClean="0"/>
              <a:t>13</a:t>
            </a:fld>
            <a:endParaRPr lang="en-US" dirty="0"/>
          </a:p>
        </p:txBody>
      </p:sp>
    </p:spTree>
    <p:extLst>
      <p:ext uri="{BB962C8B-B14F-4D97-AF65-F5344CB8AC3E}">
        <p14:creationId xmlns:p14="http://schemas.microsoft.com/office/powerpoint/2010/main" val="197465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timeline for Roster Verification 2018</a:t>
            </a:r>
          </a:p>
        </p:txBody>
      </p:sp>
      <p:sp>
        <p:nvSpPr>
          <p:cNvPr id="4" name="Slide Number Placeholder 3"/>
          <p:cNvSpPr>
            <a:spLocks noGrp="1"/>
          </p:cNvSpPr>
          <p:nvPr>
            <p:ph type="sldNum" sz="quarter" idx="10"/>
          </p:nvPr>
        </p:nvSpPr>
        <p:spPr/>
        <p:txBody>
          <a:bodyPr/>
          <a:lstStyle/>
          <a:p>
            <a:fld id="{6FB22E80-7151-4B2F-B20E-425A4861DCF5}" type="slidenum">
              <a:rPr lang="en-US" smtClean="0"/>
              <a:t>14</a:t>
            </a:fld>
            <a:endParaRPr lang="en-US" dirty="0"/>
          </a:p>
        </p:txBody>
      </p:sp>
    </p:spTree>
    <p:extLst>
      <p:ext uri="{BB962C8B-B14F-4D97-AF65-F5344CB8AC3E}">
        <p14:creationId xmlns:p14="http://schemas.microsoft.com/office/powerpoint/2010/main" val="54087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only course that has been removed is 6</a:t>
            </a:r>
            <a:r>
              <a:rPr lang="en-US" sz="1000" baseline="30000" dirty="0">
                <a:latin typeface="Arial" panose="020B0604020202020204" pitchFamily="34" charset="0"/>
                <a:cs typeface="Arial" panose="020B0604020202020204" pitchFamily="34" charset="0"/>
              </a:rPr>
              <a:t>th</a:t>
            </a:r>
            <a:r>
              <a:rPr lang="en-US" sz="1000" dirty="0">
                <a:latin typeface="Arial" panose="020B0604020202020204" pitchFamily="34" charset="0"/>
                <a:cs typeface="Arial" panose="020B0604020202020204" pitchFamily="34" charset="0"/>
              </a:rPr>
              <a:t> grade Social Studies.</a:t>
            </a:r>
          </a:p>
        </p:txBody>
      </p:sp>
      <p:sp>
        <p:nvSpPr>
          <p:cNvPr id="4" name="Slide Number Placeholder 3"/>
          <p:cNvSpPr>
            <a:spLocks noGrp="1"/>
          </p:cNvSpPr>
          <p:nvPr>
            <p:ph type="sldNum" sz="quarter" idx="10"/>
          </p:nvPr>
        </p:nvSpPr>
        <p:spPr/>
        <p:txBody>
          <a:bodyPr/>
          <a:lstStyle/>
          <a:p>
            <a:fld id="{6FB22E80-7151-4B2F-B20E-425A4861DCF5}" type="slidenum">
              <a:rPr lang="en-US" smtClean="0"/>
              <a:t>15</a:t>
            </a:fld>
            <a:endParaRPr lang="en-US" dirty="0"/>
          </a:p>
        </p:txBody>
      </p:sp>
    </p:spTree>
    <p:extLst>
      <p:ext uri="{BB962C8B-B14F-4D97-AF65-F5344CB8AC3E}">
        <p14:creationId xmlns:p14="http://schemas.microsoft.com/office/powerpoint/2010/main" val="59836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to demystify differences between Teacher Leve &amp; district Level</a:t>
            </a:r>
          </a:p>
        </p:txBody>
      </p:sp>
      <p:sp>
        <p:nvSpPr>
          <p:cNvPr id="4" name="Slide Number Placeholder 3"/>
          <p:cNvSpPr>
            <a:spLocks noGrp="1"/>
          </p:cNvSpPr>
          <p:nvPr>
            <p:ph type="sldNum" sz="quarter" idx="10"/>
          </p:nvPr>
        </p:nvSpPr>
        <p:spPr/>
        <p:txBody>
          <a:bodyPr/>
          <a:lstStyle/>
          <a:p>
            <a:fld id="{6FB22E80-7151-4B2F-B20E-425A4861DCF5}" type="slidenum">
              <a:rPr lang="en-US" smtClean="0"/>
              <a:t>16</a:t>
            </a:fld>
            <a:endParaRPr lang="en-US" dirty="0"/>
          </a:p>
        </p:txBody>
      </p:sp>
    </p:spTree>
    <p:extLst>
      <p:ext uri="{BB962C8B-B14F-4D97-AF65-F5344CB8AC3E}">
        <p14:creationId xmlns:p14="http://schemas.microsoft.com/office/powerpoint/2010/main" val="101963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VA--Data goes to EVAAS and on the evaluation side it goes to OTES</a:t>
            </a:r>
          </a:p>
          <a:p>
            <a:r>
              <a:rPr lang="en-US" dirty="0"/>
              <a:t>Some teachers, not all</a:t>
            </a:r>
          </a:p>
          <a:p>
            <a:r>
              <a:rPr lang="en-US" dirty="0"/>
              <a:t>Who doesn’t need to have VA—Community Schools do not have to participate in Roster Verification and do not have to have Teacher Level scores.</a:t>
            </a:r>
          </a:p>
          <a:p>
            <a:r>
              <a:rPr lang="en-US" dirty="0"/>
              <a:t>	Substitutes—correct but not looking for this answer</a:t>
            </a:r>
          </a:p>
          <a:p>
            <a:r>
              <a:rPr lang="en-US" dirty="0"/>
              <a:t>	ENCORE--		“</a:t>
            </a:r>
          </a:p>
          <a:p>
            <a:r>
              <a:rPr lang="en-US" dirty="0"/>
              <a:t>	Teachers who don’t teach a subject related to VA  “</a:t>
            </a:r>
          </a:p>
          <a:p>
            <a:endParaRPr lang="en-US" dirty="0"/>
          </a:p>
          <a:p>
            <a:endParaRPr lang="en-US" dirty="0"/>
          </a:p>
          <a:p>
            <a:endParaRPr lang="en-US" dirty="0"/>
          </a:p>
          <a:p>
            <a:r>
              <a:rPr lang="en-US" dirty="0"/>
              <a:t>On district side it goes for Report cards and OPES information</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17</a:t>
            </a:fld>
            <a:endParaRPr lang="en-US" dirty="0"/>
          </a:p>
        </p:txBody>
      </p:sp>
    </p:spTree>
    <p:extLst>
      <p:ext uri="{BB962C8B-B14F-4D97-AF65-F5344CB8AC3E}">
        <p14:creationId xmlns:p14="http://schemas.microsoft.com/office/powerpoint/2010/main" val="326208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Teacher &amp; Building calculations come from a company named SAS.</a:t>
            </a:r>
          </a:p>
        </p:txBody>
      </p:sp>
      <p:sp>
        <p:nvSpPr>
          <p:cNvPr id="4" name="Slide Number Placeholder 3"/>
          <p:cNvSpPr>
            <a:spLocks noGrp="1"/>
          </p:cNvSpPr>
          <p:nvPr>
            <p:ph type="sldNum" sz="quarter" idx="10"/>
          </p:nvPr>
        </p:nvSpPr>
        <p:spPr/>
        <p:txBody>
          <a:bodyPr/>
          <a:lstStyle/>
          <a:p>
            <a:fld id="{6FB22E80-7151-4B2F-B20E-425A4861DCF5}" type="slidenum">
              <a:rPr lang="en-US" smtClean="0"/>
              <a:t>18</a:t>
            </a:fld>
            <a:endParaRPr lang="en-US" dirty="0"/>
          </a:p>
        </p:txBody>
      </p:sp>
    </p:spTree>
    <p:extLst>
      <p:ext uri="{BB962C8B-B14F-4D97-AF65-F5344CB8AC3E}">
        <p14:creationId xmlns:p14="http://schemas.microsoft.com/office/powerpoint/2010/main" val="109201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SAS—a company out of North Carolina uses similar, but not the same calculations ,to get the building and teacher scores</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19</a:t>
            </a:fld>
            <a:endParaRPr lang="en-US" dirty="0"/>
          </a:p>
        </p:txBody>
      </p:sp>
    </p:spTree>
    <p:extLst>
      <p:ext uri="{BB962C8B-B14F-4D97-AF65-F5344CB8AC3E}">
        <p14:creationId xmlns:p14="http://schemas.microsoft.com/office/powerpoint/2010/main" val="391906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Tests are the same tests used for both Teacher &amp; Building scores they are the student test scores.</a:t>
            </a:r>
          </a:p>
        </p:txBody>
      </p:sp>
      <p:sp>
        <p:nvSpPr>
          <p:cNvPr id="4" name="Slide Number Placeholder 3"/>
          <p:cNvSpPr>
            <a:spLocks noGrp="1"/>
          </p:cNvSpPr>
          <p:nvPr>
            <p:ph type="sldNum" sz="quarter" idx="10"/>
          </p:nvPr>
        </p:nvSpPr>
        <p:spPr/>
        <p:txBody>
          <a:bodyPr/>
          <a:lstStyle/>
          <a:p>
            <a:fld id="{6FB22E80-7151-4B2F-B20E-425A4861DCF5}" type="slidenum">
              <a:rPr lang="en-US" smtClean="0"/>
              <a:t>20</a:t>
            </a:fld>
            <a:endParaRPr lang="en-US" dirty="0"/>
          </a:p>
        </p:txBody>
      </p:sp>
    </p:spTree>
    <p:extLst>
      <p:ext uri="{BB962C8B-B14F-4D97-AF65-F5344CB8AC3E}">
        <p14:creationId xmlns:p14="http://schemas.microsoft.com/office/powerpoint/2010/main" val="388412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Superintendent’s intent is yes; they have a choice of using either SIS data or EMIS data to inform Roster Verification</a:t>
            </a:r>
          </a:p>
          <a:p>
            <a:endParaRPr lang="en-US" dirty="0"/>
          </a:p>
          <a:p>
            <a:r>
              <a:rPr lang="en-US" dirty="0"/>
              <a:t>If you are in a district and are required to participate, If a Superintendent says No, then EMIS data that is unverified  by teachers will be used to calculate Value Added for the teachers.</a:t>
            </a:r>
          </a:p>
          <a:p>
            <a:endParaRPr lang="en-US" dirty="0"/>
          </a:p>
          <a:p>
            <a:r>
              <a:rPr lang="en-US" dirty="0"/>
              <a:t>District &amp; Building calculations use EMIS data calculated with the Student Test Scores.</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21</a:t>
            </a:fld>
            <a:endParaRPr lang="en-US" dirty="0"/>
          </a:p>
        </p:txBody>
      </p:sp>
    </p:spTree>
    <p:extLst>
      <p:ext uri="{BB962C8B-B14F-4D97-AF65-F5344CB8AC3E}">
        <p14:creationId xmlns:p14="http://schemas.microsoft.com/office/powerpoint/2010/main" val="149522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a:t>
            </a:r>
          </a:p>
          <a:p>
            <a:endParaRPr lang="en-US" dirty="0"/>
          </a:p>
          <a:p>
            <a:r>
              <a:rPr lang="en-US" dirty="0"/>
              <a:t>Optional—as far as Teacher Value Added</a:t>
            </a:r>
          </a:p>
          <a:p>
            <a:endParaRPr lang="en-US" dirty="0"/>
          </a:p>
          <a:p>
            <a:r>
              <a:rPr lang="en-US" dirty="0"/>
              <a:t>Building &amp; District always use EMIS &amp; Student Test Scores</a:t>
            </a:r>
          </a:p>
        </p:txBody>
      </p:sp>
      <p:sp>
        <p:nvSpPr>
          <p:cNvPr id="4" name="Slide Number Placeholder 3"/>
          <p:cNvSpPr>
            <a:spLocks noGrp="1"/>
          </p:cNvSpPr>
          <p:nvPr>
            <p:ph type="sldNum" sz="quarter" idx="10"/>
          </p:nvPr>
        </p:nvSpPr>
        <p:spPr/>
        <p:txBody>
          <a:bodyPr/>
          <a:lstStyle/>
          <a:p>
            <a:fld id="{6FB22E80-7151-4B2F-B20E-425A4861DCF5}" type="slidenum">
              <a:rPr lang="en-US" smtClean="0"/>
              <a:t>22</a:t>
            </a:fld>
            <a:endParaRPr lang="en-US" dirty="0"/>
          </a:p>
        </p:txBody>
      </p:sp>
    </p:spTree>
    <p:extLst>
      <p:ext uri="{BB962C8B-B14F-4D97-AF65-F5344CB8AC3E}">
        <p14:creationId xmlns:p14="http://schemas.microsoft.com/office/powerpoint/2010/main" val="170482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2</a:t>
            </a:fld>
            <a:endParaRPr lang="en-US" dirty="0"/>
          </a:p>
        </p:txBody>
      </p:sp>
    </p:spTree>
    <p:extLst>
      <p:ext uri="{BB962C8B-B14F-4D97-AF65-F5344CB8AC3E}">
        <p14:creationId xmlns:p14="http://schemas.microsoft.com/office/powerpoint/2010/main" val="2514911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dive into specific nuances related to the participation of ESCs.</a:t>
            </a:r>
          </a:p>
        </p:txBody>
      </p:sp>
      <p:sp>
        <p:nvSpPr>
          <p:cNvPr id="4" name="Slide Number Placeholder 3"/>
          <p:cNvSpPr>
            <a:spLocks noGrp="1"/>
          </p:cNvSpPr>
          <p:nvPr>
            <p:ph type="sldNum" sz="quarter" idx="10"/>
          </p:nvPr>
        </p:nvSpPr>
        <p:spPr/>
        <p:txBody>
          <a:bodyPr/>
          <a:lstStyle/>
          <a:p>
            <a:fld id="{6FB22E80-7151-4B2F-B20E-425A4861DCF5}" type="slidenum">
              <a:rPr lang="en-US" smtClean="0"/>
              <a:t>23</a:t>
            </a:fld>
            <a:endParaRPr lang="en-US" dirty="0"/>
          </a:p>
        </p:txBody>
      </p:sp>
    </p:spTree>
    <p:extLst>
      <p:ext uri="{BB962C8B-B14F-4D97-AF65-F5344CB8AC3E}">
        <p14:creationId xmlns:p14="http://schemas.microsoft.com/office/powerpoint/2010/main" val="498749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Black" panose="020B0A04020102020204" pitchFamily="34" charset="0"/>
              </a:rPr>
              <a:t>ESCs all served by the Management Council.</a:t>
            </a:r>
          </a:p>
          <a:p>
            <a:pPr marL="0" indent="0">
              <a:buNone/>
            </a:pPr>
            <a:endParaRPr lang="en-US" sz="1200" dirty="0">
              <a:latin typeface="Arial Black" panose="020B0A04020102020204" pitchFamily="34" charset="0"/>
            </a:endParaRPr>
          </a:p>
          <a:p>
            <a:pPr marL="0" indent="0">
              <a:buNone/>
            </a:pPr>
            <a:r>
              <a:rPr lang="en-US" sz="1200" dirty="0">
                <a:latin typeface="Arial Black" panose="020B0A04020102020204" pitchFamily="34" charset="0"/>
              </a:rPr>
              <a:t>Must have someone serving in the “Principal – School Approver” role.</a:t>
            </a:r>
          </a:p>
        </p:txBody>
      </p:sp>
      <p:sp>
        <p:nvSpPr>
          <p:cNvPr id="4" name="Slide Number Placeholder 3"/>
          <p:cNvSpPr>
            <a:spLocks noGrp="1"/>
          </p:cNvSpPr>
          <p:nvPr>
            <p:ph type="sldNum" sz="quarter" idx="10"/>
          </p:nvPr>
        </p:nvSpPr>
        <p:spPr/>
        <p:txBody>
          <a:bodyPr/>
          <a:lstStyle/>
          <a:p>
            <a:fld id="{6FB22E80-7151-4B2F-B20E-425A4861DCF5}" type="slidenum">
              <a:rPr lang="en-US" smtClean="0"/>
              <a:t>24</a:t>
            </a:fld>
            <a:endParaRPr lang="en-US" dirty="0"/>
          </a:p>
        </p:txBody>
      </p:sp>
    </p:spTree>
    <p:extLst>
      <p:ext uri="{BB962C8B-B14F-4D97-AF65-F5344CB8AC3E}">
        <p14:creationId xmlns:p14="http://schemas.microsoft.com/office/powerpoint/2010/main" val="4169841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Designated educational service center supervisors or directors will perform roster verification administrative functions – school setup, the monitoring of teacher roster verification and the review and approval process – for all educational service center rosters composed of students from multiple districts. In cases where an educational service center roster is composed of students exclusively from one district, the building principal will perform these roster verification administrative functions. Educational service center rosters should be reviewed carefully. If rosters are inadvertently deleted or not loaded, educational service center supervisors or teachers may need to enter the data directly into </a:t>
            </a:r>
            <a:r>
              <a:rPr lang="en-US" dirty="0" err="1"/>
              <a:t>BFK•Link</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F5B21-7C01-45C4-BBBC-7E0B46907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1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Designated educational service center supervisors or directors will perform roster verification administrative functions – school setup, the monitoring of teacher roster verification and the review and approval process – for all educational service center rosters composed of students from multiple districts</a:t>
            </a:r>
            <a:r>
              <a:rPr lang="en-US"/>
              <a:t>. In </a:t>
            </a:r>
            <a:r>
              <a:rPr lang="en-US" dirty="0"/>
              <a:t>cases where an educational service center roster is composed of students exclusively from one district, the building principal will perform these roster verification administrative functions</a:t>
            </a:r>
            <a:r>
              <a:rPr lang="en-US"/>
              <a:t>. Educational </a:t>
            </a:r>
            <a:r>
              <a:rPr lang="en-US" dirty="0"/>
              <a:t>service center rosters should be reviewed carefully. If rosters are inadvertently deleted or not loaded, educational service center supervisors or teachers may need to enter the data directly into </a:t>
            </a:r>
            <a:r>
              <a:rPr lang="en-US" dirty="0" err="1"/>
              <a:t>BFK•Link</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F5B21-7C01-45C4-BBBC-7E0B46907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235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webpage on the left is ODE’s Roster Verification page; the webpage on the right is the Management Council’s roster verification support page. </a:t>
            </a:r>
          </a:p>
        </p:txBody>
      </p:sp>
      <p:sp>
        <p:nvSpPr>
          <p:cNvPr id="4" name="Slide Number Placeholder 3"/>
          <p:cNvSpPr>
            <a:spLocks noGrp="1"/>
          </p:cNvSpPr>
          <p:nvPr>
            <p:ph type="sldNum" sz="quarter" idx="10"/>
          </p:nvPr>
        </p:nvSpPr>
        <p:spPr/>
        <p:txBody>
          <a:bodyPr/>
          <a:lstStyle/>
          <a:p>
            <a:fld id="{AF9D1116-AB74-4004-A6B3-9A870F0EE5C9}" type="slidenum">
              <a:rPr lang="en-US" smtClean="0"/>
              <a:t>27</a:t>
            </a:fld>
            <a:endParaRPr lang="en-US" dirty="0"/>
          </a:p>
        </p:txBody>
      </p:sp>
    </p:spTree>
    <p:extLst>
      <p:ext uri="{BB962C8B-B14F-4D97-AF65-F5344CB8AC3E}">
        <p14:creationId xmlns:p14="http://schemas.microsoft.com/office/powerpoint/2010/main" val="3944723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Timelines and general information can be found on the first tab of the Management Council’s webpage supporting roster verification. </a:t>
            </a:r>
          </a:p>
        </p:txBody>
      </p:sp>
      <p:sp>
        <p:nvSpPr>
          <p:cNvPr id="4" name="Slide Number Placeholder 3"/>
          <p:cNvSpPr>
            <a:spLocks noGrp="1"/>
          </p:cNvSpPr>
          <p:nvPr>
            <p:ph type="sldNum" sz="quarter" idx="10"/>
          </p:nvPr>
        </p:nvSpPr>
        <p:spPr/>
        <p:txBody>
          <a:bodyPr/>
          <a:lstStyle/>
          <a:p>
            <a:fld id="{AF9D1116-AB74-4004-A6B3-9A870F0EE5C9}" type="slidenum">
              <a:rPr lang="en-US" smtClean="0"/>
              <a:t>28</a:t>
            </a:fld>
            <a:endParaRPr lang="en-US" dirty="0"/>
          </a:p>
        </p:txBody>
      </p:sp>
    </p:spTree>
    <p:extLst>
      <p:ext uri="{BB962C8B-B14F-4D97-AF65-F5344CB8AC3E}">
        <p14:creationId xmlns:p14="http://schemas.microsoft.com/office/powerpoint/2010/main" val="2350538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Roster Verification Guidelines and FAQs</a:t>
            </a:r>
          </a:p>
        </p:txBody>
      </p:sp>
      <p:sp>
        <p:nvSpPr>
          <p:cNvPr id="4" name="Slide Number Placeholder 3"/>
          <p:cNvSpPr>
            <a:spLocks noGrp="1"/>
          </p:cNvSpPr>
          <p:nvPr>
            <p:ph type="sldNum" sz="quarter" idx="10"/>
          </p:nvPr>
        </p:nvSpPr>
        <p:spPr/>
        <p:txBody>
          <a:bodyPr/>
          <a:lstStyle/>
          <a:p>
            <a:fld id="{6FB22E80-7151-4B2F-B20E-425A4861DCF5}" type="slidenum">
              <a:rPr lang="en-US" smtClean="0"/>
              <a:t>29</a:t>
            </a:fld>
            <a:endParaRPr lang="en-US" dirty="0"/>
          </a:p>
        </p:txBody>
      </p:sp>
    </p:spTree>
    <p:extLst>
      <p:ext uri="{BB962C8B-B14F-4D97-AF65-F5344CB8AC3E}">
        <p14:creationId xmlns:p14="http://schemas.microsoft.com/office/powerpoint/2010/main" val="2685527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location of Guidelines and FAQs on the Management Council’s webpage for RV support.</a:t>
            </a:r>
          </a:p>
        </p:txBody>
      </p:sp>
      <p:sp>
        <p:nvSpPr>
          <p:cNvPr id="4" name="Slide Number Placeholder 3"/>
          <p:cNvSpPr>
            <a:spLocks noGrp="1"/>
          </p:cNvSpPr>
          <p:nvPr>
            <p:ph type="sldNum" sz="quarter" idx="10"/>
          </p:nvPr>
        </p:nvSpPr>
        <p:spPr/>
        <p:txBody>
          <a:bodyPr/>
          <a:lstStyle/>
          <a:p>
            <a:fld id="{AF9D1116-AB74-4004-A6B3-9A870F0EE5C9}" type="slidenum">
              <a:rPr lang="en-US" smtClean="0"/>
              <a:t>30</a:t>
            </a:fld>
            <a:endParaRPr lang="en-US" dirty="0"/>
          </a:p>
        </p:txBody>
      </p:sp>
    </p:spTree>
    <p:extLst>
      <p:ext uri="{BB962C8B-B14F-4D97-AF65-F5344CB8AC3E}">
        <p14:creationId xmlns:p14="http://schemas.microsoft.com/office/powerpoint/2010/main" val="3766143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 questions: (Polls #2, 3 &amp; 4)</a:t>
            </a:r>
          </a:p>
          <a:p>
            <a:pPr marL="228600" indent="-228600">
              <a:buFont typeface="+mj-lt"/>
              <a:buAutoNum type="arabicParenR" startAt="2"/>
            </a:pPr>
            <a:r>
              <a:rPr lang="en-US" dirty="0"/>
              <a:t>Should teachers or principals remove students from their rosters because of attendance?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startAt="2"/>
              <a:tabLst/>
              <a:defRPr/>
            </a:pPr>
            <a:r>
              <a:rPr lang="en-US" dirty="0"/>
              <a:t>Long-term substitutes participate in roster verification; </a:t>
            </a:r>
          </a:p>
          <a:p>
            <a:pPr marL="228600" indent="-228600">
              <a:buFont typeface="+mj-lt"/>
              <a:buAutoNum type="arabicParenR" startAt="2"/>
            </a:pPr>
            <a:r>
              <a:rPr lang="en-US" dirty="0"/>
              <a:t>Which of the following is always true?</a:t>
            </a:r>
          </a:p>
        </p:txBody>
      </p:sp>
      <p:sp>
        <p:nvSpPr>
          <p:cNvPr id="4" name="Slide Number Placeholder 3"/>
          <p:cNvSpPr>
            <a:spLocks noGrp="1"/>
          </p:cNvSpPr>
          <p:nvPr>
            <p:ph type="sldNum" sz="quarter" idx="10"/>
          </p:nvPr>
        </p:nvSpPr>
        <p:spPr/>
        <p:txBody>
          <a:bodyPr/>
          <a:lstStyle/>
          <a:p>
            <a:fld id="{6FB22E80-7151-4B2F-B20E-425A4861DCF5}" type="slidenum">
              <a:rPr lang="en-US" smtClean="0"/>
              <a:t>31</a:t>
            </a:fld>
            <a:endParaRPr lang="en-US" dirty="0"/>
          </a:p>
        </p:txBody>
      </p:sp>
    </p:spTree>
    <p:extLst>
      <p:ext uri="{BB962C8B-B14F-4D97-AF65-F5344CB8AC3E}">
        <p14:creationId xmlns:p14="http://schemas.microsoft.com/office/powerpoint/2010/main" val="2341874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be sure to read through the RV 2018 Guidelines. </a:t>
            </a:r>
            <a:br>
              <a:rPr lang="en-US" dirty="0"/>
            </a:br>
            <a:r>
              <a:rPr lang="en-US" dirty="0"/>
              <a:t>Make sure everyone knows the tests students take this spring will be used to calculate teacher-level value-added scores.  </a:t>
            </a:r>
            <a:endParaRPr lang="en-US" i="1" dirty="0"/>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32</a:t>
            </a:fld>
            <a:endParaRPr lang="en-US" dirty="0"/>
          </a:p>
        </p:txBody>
      </p:sp>
    </p:spTree>
    <p:extLst>
      <p:ext uri="{BB962C8B-B14F-4D97-AF65-F5344CB8AC3E}">
        <p14:creationId xmlns:p14="http://schemas.microsoft.com/office/powerpoint/2010/main" val="50996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Non-defensive refers to US!</a:t>
            </a:r>
          </a:p>
        </p:txBody>
      </p:sp>
      <p:sp>
        <p:nvSpPr>
          <p:cNvPr id="4" name="Slide Number Placeholder 3"/>
          <p:cNvSpPr>
            <a:spLocks noGrp="1"/>
          </p:cNvSpPr>
          <p:nvPr>
            <p:ph type="sldNum" sz="quarter" idx="10"/>
          </p:nvPr>
        </p:nvSpPr>
        <p:spPr/>
        <p:txBody>
          <a:bodyPr/>
          <a:lstStyle/>
          <a:p>
            <a:fld id="{AF9D1116-AB74-4004-A6B3-9A870F0EE5C9}" type="slidenum">
              <a:rPr lang="en-US" smtClean="0"/>
              <a:t>3</a:t>
            </a:fld>
            <a:endParaRPr lang="en-US"/>
          </a:p>
        </p:txBody>
      </p:sp>
    </p:spTree>
    <p:extLst>
      <p:ext uri="{BB962C8B-B14F-4D97-AF65-F5344CB8AC3E}">
        <p14:creationId xmlns:p14="http://schemas.microsoft.com/office/powerpoint/2010/main" val="4030946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Resources</a:t>
            </a:r>
          </a:p>
        </p:txBody>
      </p:sp>
      <p:sp>
        <p:nvSpPr>
          <p:cNvPr id="4" name="Slide Number Placeholder 3"/>
          <p:cNvSpPr>
            <a:spLocks noGrp="1"/>
          </p:cNvSpPr>
          <p:nvPr>
            <p:ph type="sldNum" sz="quarter" idx="10"/>
          </p:nvPr>
        </p:nvSpPr>
        <p:spPr/>
        <p:txBody>
          <a:bodyPr/>
          <a:lstStyle/>
          <a:p>
            <a:fld id="{6FB22E80-7151-4B2F-B20E-425A4861DCF5}" type="slidenum">
              <a:rPr lang="en-US" smtClean="0"/>
              <a:t>33</a:t>
            </a:fld>
            <a:endParaRPr lang="en-US" dirty="0"/>
          </a:p>
        </p:txBody>
      </p:sp>
    </p:spTree>
    <p:extLst>
      <p:ext uri="{BB962C8B-B14F-4D97-AF65-F5344CB8AC3E}">
        <p14:creationId xmlns:p14="http://schemas.microsoft.com/office/powerpoint/2010/main" val="696563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on the main website</a:t>
            </a:r>
          </a:p>
        </p:txBody>
      </p:sp>
      <p:sp>
        <p:nvSpPr>
          <p:cNvPr id="4" name="Slide Number Placeholder 3"/>
          <p:cNvSpPr>
            <a:spLocks noGrp="1"/>
          </p:cNvSpPr>
          <p:nvPr>
            <p:ph type="sldNum" sz="quarter" idx="10"/>
          </p:nvPr>
        </p:nvSpPr>
        <p:spPr/>
        <p:txBody>
          <a:bodyPr/>
          <a:lstStyle/>
          <a:p>
            <a:fld id="{6FB22E80-7151-4B2F-B20E-425A4861DCF5}" type="slidenum">
              <a:rPr lang="en-US" smtClean="0"/>
              <a:t>34</a:t>
            </a:fld>
            <a:endParaRPr lang="en-US" dirty="0"/>
          </a:p>
        </p:txBody>
      </p:sp>
    </p:spTree>
    <p:extLst>
      <p:ext uri="{BB962C8B-B14F-4D97-AF65-F5344CB8AC3E}">
        <p14:creationId xmlns:p14="http://schemas.microsoft.com/office/powerpoint/2010/main" val="1393178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 resource for principal and teachers are interactive learning modules. Both modules—one for principals, the other for teachers—conclude with a quiz that if passed, presents a CEU certificate. </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35</a:t>
            </a:fld>
            <a:endParaRPr lang="en-US" dirty="0"/>
          </a:p>
        </p:txBody>
      </p:sp>
    </p:spTree>
    <p:extLst>
      <p:ext uri="{BB962C8B-B14F-4D97-AF65-F5344CB8AC3E}">
        <p14:creationId xmlns:p14="http://schemas.microsoft.com/office/powerpoint/2010/main" val="3451660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Resources</a:t>
            </a:r>
          </a:p>
        </p:txBody>
      </p:sp>
      <p:sp>
        <p:nvSpPr>
          <p:cNvPr id="4" name="Slide Number Placeholder 3"/>
          <p:cNvSpPr>
            <a:spLocks noGrp="1"/>
          </p:cNvSpPr>
          <p:nvPr>
            <p:ph type="sldNum" sz="quarter" idx="10"/>
          </p:nvPr>
        </p:nvSpPr>
        <p:spPr/>
        <p:txBody>
          <a:bodyPr/>
          <a:lstStyle/>
          <a:p>
            <a:fld id="{6FB22E80-7151-4B2F-B20E-425A4861DCF5}" type="slidenum">
              <a:rPr lang="en-US" smtClean="0"/>
              <a:t>36</a:t>
            </a:fld>
            <a:endParaRPr lang="en-US" dirty="0"/>
          </a:p>
        </p:txBody>
      </p:sp>
    </p:spTree>
    <p:extLst>
      <p:ext uri="{BB962C8B-B14F-4D97-AF65-F5344CB8AC3E}">
        <p14:creationId xmlns:p14="http://schemas.microsoft.com/office/powerpoint/2010/main" val="1969946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for roster verification can be found on the RV Provider/Contact Support tab on the Management Council’s webpage for roster verification. Support is available via a web form and phone. </a:t>
            </a:r>
          </a:p>
        </p:txBody>
      </p:sp>
      <p:sp>
        <p:nvSpPr>
          <p:cNvPr id="4" name="Slide Number Placeholder 3"/>
          <p:cNvSpPr>
            <a:spLocks noGrp="1"/>
          </p:cNvSpPr>
          <p:nvPr>
            <p:ph type="sldNum" sz="quarter" idx="10"/>
          </p:nvPr>
        </p:nvSpPr>
        <p:spPr/>
        <p:txBody>
          <a:bodyPr/>
          <a:lstStyle/>
          <a:p>
            <a:fld id="{6FB22E80-7151-4B2F-B20E-425A4861DCF5}" type="slidenum">
              <a:rPr lang="en-US" smtClean="0"/>
              <a:t>37</a:t>
            </a:fld>
            <a:endParaRPr lang="en-US" dirty="0"/>
          </a:p>
        </p:txBody>
      </p:sp>
    </p:spTree>
    <p:extLst>
      <p:ext uri="{BB962C8B-B14F-4D97-AF65-F5344CB8AC3E}">
        <p14:creationId xmlns:p14="http://schemas.microsoft.com/office/powerpoint/2010/main" val="2473784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FF00"/>
                </a:solidFill>
              </a:rPr>
              <a:t>BFK•Link®CE for Principals (or ESC Supervisors)</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38</a:t>
            </a:fld>
            <a:endParaRPr lang="en-US" dirty="0"/>
          </a:p>
        </p:txBody>
      </p:sp>
    </p:spTree>
    <p:extLst>
      <p:ext uri="{BB962C8B-B14F-4D97-AF65-F5344CB8AC3E}">
        <p14:creationId xmlns:p14="http://schemas.microsoft.com/office/powerpoint/2010/main" val="656193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39</a:t>
            </a:fld>
            <a:endParaRPr lang="en-US" dirty="0"/>
          </a:p>
        </p:txBody>
      </p:sp>
    </p:spTree>
    <p:extLst>
      <p:ext uri="{BB962C8B-B14F-4D97-AF65-F5344CB8AC3E}">
        <p14:creationId xmlns:p14="http://schemas.microsoft.com/office/powerpoint/2010/main" val="3199484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explain that district roster verification administrators, principals and teachers will receive email messages with the URL for logging into BFK•Link® CE. These are timed based on the three phases of roster verification. Login access will not begin until April 2nd. Please note that everyone must use the “Forgot Password” link  to establish their password the first time they log in. </a:t>
            </a:r>
          </a:p>
        </p:txBody>
      </p:sp>
      <p:sp>
        <p:nvSpPr>
          <p:cNvPr id="4" name="Slide Number Placeholder 3"/>
          <p:cNvSpPr>
            <a:spLocks noGrp="1"/>
          </p:cNvSpPr>
          <p:nvPr>
            <p:ph type="sldNum" sz="quarter" idx="10"/>
          </p:nvPr>
        </p:nvSpPr>
        <p:spPr/>
        <p:txBody>
          <a:bodyPr/>
          <a:lstStyle/>
          <a:p>
            <a:fld id="{6FB22E80-7151-4B2F-B20E-425A4861DCF5}" type="slidenum">
              <a:rPr lang="en-US" smtClean="0"/>
              <a:t>40</a:t>
            </a:fld>
            <a:endParaRPr lang="en-US" dirty="0"/>
          </a:p>
        </p:txBody>
      </p:sp>
    </p:spTree>
    <p:extLst>
      <p:ext uri="{BB962C8B-B14F-4D97-AF65-F5344CB8AC3E}">
        <p14:creationId xmlns:p14="http://schemas.microsoft.com/office/powerpoint/2010/main" val="4100821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--but if the user is having trouble and really can’t reset the password then either  the ITC or user can enter a ticket on the website and the help-desk will update/create.</a:t>
            </a:r>
          </a:p>
          <a:p>
            <a:r>
              <a:rPr lang="en-US" dirty="0"/>
              <a:t> </a:t>
            </a:r>
          </a:p>
        </p:txBody>
      </p:sp>
      <p:sp>
        <p:nvSpPr>
          <p:cNvPr id="4" name="Slide Number Placeholder 3"/>
          <p:cNvSpPr>
            <a:spLocks noGrp="1"/>
          </p:cNvSpPr>
          <p:nvPr>
            <p:ph type="sldNum" sz="quarter" idx="10"/>
          </p:nvPr>
        </p:nvSpPr>
        <p:spPr/>
        <p:txBody>
          <a:bodyPr/>
          <a:lstStyle/>
          <a:p>
            <a:fld id="{6FB22E80-7151-4B2F-B20E-425A4861DCF5}" type="slidenum">
              <a:rPr lang="en-US" smtClean="0"/>
              <a:t>41</a:t>
            </a:fld>
            <a:endParaRPr lang="en-US" dirty="0"/>
          </a:p>
        </p:txBody>
      </p:sp>
    </p:spTree>
    <p:extLst>
      <p:ext uri="{BB962C8B-B14F-4D97-AF65-F5344CB8AC3E}">
        <p14:creationId xmlns:p14="http://schemas.microsoft.com/office/powerpoint/2010/main" val="3979217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t>42</a:t>
            </a:fld>
            <a:endParaRPr lang="en-US"/>
          </a:p>
        </p:txBody>
      </p:sp>
    </p:spTree>
    <p:extLst>
      <p:ext uri="{BB962C8B-B14F-4D97-AF65-F5344CB8AC3E}">
        <p14:creationId xmlns:p14="http://schemas.microsoft.com/office/powerpoint/2010/main" val="193399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coordinators were identified during the Intent to Participate status. They have the ability to see roster verification across all buildings in a district.</a:t>
            </a:r>
            <a:br>
              <a:rPr lang="en-US" dirty="0"/>
            </a:br>
            <a:br>
              <a:rPr lang="en-US" dirty="0"/>
            </a:br>
            <a:r>
              <a:rPr lang="en-US" dirty="0"/>
              <a:t>Principals are the people who are responsible for checking school setup, monitoring teacher completion of roster verification and reviewing and approving rosters. </a:t>
            </a:r>
          </a:p>
        </p:txBody>
      </p:sp>
      <p:sp>
        <p:nvSpPr>
          <p:cNvPr id="4" name="Slide Number Placeholder 3"/>
          <p:cNvSpPr>
            <a:spLocks noGrp="1"/>
          </p:cNvSpPr>
          <p:nvPr>
            <p:ph type="sldNum" sz="quarter" idx="10"/>
          </p:nvPr>
        </p:nvSpPr>
        <p:spPr/>
        <p:txBody>
          <a:bodyPr/>
          <a:lstStyle/>
          <a:p>
            <a:fld id="{AF9D1116-AB74-4004-A6B3-9A870F0EE5C9}" type="slidenum">
              <a:rPr lang="en-US" smtClean="0"/>
              <a:t>4</a:t>
            </a:fld>
            <a:endParaRPr lang="en-US"/>
          </a:p>
        </p:txBody>
      </p:sp>
    </p:spTree>
    <p:extLst>
      <p:ext uri="{BB962C8B-B14F-4D97-AF65-F5344CB8AC3E}">
        <p14:creationId xmlns:p14="http://schemas.microsoft.com/office/powerpoint/2010/main" val="2635832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 #7--</a:t>
            </a:r>
            <a:r>
              <a:rPr lang="en-US" sz="1200" b="0" dirty="0">
                <a:solidFill>
                  <a:srgbClr val="FFFF00"/>
                </a:solidFill>
              </a:rPr>
              <a:t>What's the easiest way principals can tell whether all rosters have been submitted by teachers?</a:t>
            </a:r>
            <a:endParaRPr lang="en-US" b="0" dirty="0"/>
          </a:p>
        </p:txBody>
      </p:sp>
      <p:sp>
        <p:nvSpPr>
          <p:cNvPr id="4" name="Slide Number Placeholder 3"/>
          <p:cNvSpPr>
            <a:spLocks noGrp="1"/>
          </p:cNvSpPr>
          <p:nvPr>
            <p:ph type="sldNum" sz="quarter" idx="10"/>
          </p:nvPr>
        </p:nvSpPr>
        <p:spPr/>
        <p:txBody>
          <a:bodyPr/>
          <a:lstStyle/>
          <a:p>
            <a:fld id="{6FB22E80-7151-4B2F-B20E-425A4861DCF5}" type="slidenum">
              <a:rPr lang="en-US" smtClean="0"/>
              <a:t>43</a:t>
            </a:fld>
            <a:endParaRPr lang="en-US" dirty="0"/>
          </a:p>
        </p:txBody>
      </p:sp>
    </p:spTree>
    <p:extLst>
      <p:ext uri="{BB962C8B-B14F-4D97-AF65-F5344CB8AC3E}">
        <p14:creationId xmlns:p14="http://schemas.microsoft.com/office/powerpoint/2010/main" val="507546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principal’s dashboard showing all three phases of roster verification. </a:t>
            </a:r>
          </a:p>
          <a:p>
            <a:r>
              <a:rPr lang="en-US" dirty="0"/>
              <a:t>In Phase One—School Setup (April 2 –April 17)--make sure all teachers and their courses are present in the application. </a:t>
            </a:r>
          </a:p>
          <a:p>
            <a:r>
              <a:rPr lang="en-US" dirty="0"/>
              <a:t>In Phase Two--Teacher Roster Verification (April 18-May 8)--monitor completion of roster verification by their teachers. </a:t>
            </a:r>
          </a:p>
          <a:p>
            <a:r>
              <a:rPr lang="en-US" dirty="0"/>
              <a:t>In Phase Three—Principal Review and Approval (May 9-May24)--go through teacher submissions, making corrections and insuring all rosters that should be submitted are in an approved state. </a:t>
            </a:r>
          </a:p>
          <a:p>
            <a:endParaRPr lang="en-US" dirty="0"/>
          </a:p>
          <a:p>
            <a:r>
              <a:rPr lang="en-US" dirty="0"/>
              <a:t>Please note that only rosters that are in a submitted or approved state will be used in value-added calculations. </a:t>
            </a:r>
          </a:p>
        </p:txBody>
      </p:sp>
      <p:sp>
        <p:nvSpPr>
          <p:cNvPr id="4" name="Slide Number Placeholder 3"/>
          <p:cNvSpPr>
            <a:spLocks noGrp="1"/>
          </p:cNvSpPr>
          <p:nvPr>
            <p:ph type="sldNum" sz="quarter" idx="10"/>
          </p:nvPr>
        </p:nvSpPr>
        <p:spPr/>
        <p:txBody>
          <a:bodyPr/>
          <a:lstStyle/>
          <a:p>
            <a:fld id="{6FB22E80-7151-4B2F-B20E-425A4861DCF5}" type="slidenum">
              <a:rPr lang="en-US" smtClean="0"/>
              <a:t>44</a:t>
            </a:fld>
            <a:endParaRPr lang="en-US" dirty="0"/>
          </a:p>
        </p:txBody>
      </p:sp>
    </p:spTree>
    <p:extLst>
      <p:ext uri="{BB962C8B-B14F-4D97-AF65-F5344CB8AC3E}">
        <p14:creationId xmlns:p14="http://schemas.microsoft.com/office/powerpoint/2010/main" val="180709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tab at the top can be an option for the Principal  to view the building information:</a:t>
            </a:r>
          </a:p>
          <a:p>
            <a:endParaRPr lang="en-US" dirty="0"/>
          </a:p>
          <a:p>
            <a:r>
              <a:rPr lang="en-US" dirty="0"/>
              <a:t>Show staff view</a:t>
            </a:r>
          </a:p>
          <a:p>
            <a:r>
              <a:rPr lang="en-US" dirty="0"/>
              <a:t>Show test view</a:t>
            </a:r>
          </a:p>
          <a:p>
            <a:r>
              <a:rPr lang="en-US" dirty="0"/>
              <a:t>Show grade level view</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45</a:t>
            </a:fld>
            <a:endParaRPr lang="en-US" dirty="0"/>
          </a:p>
        </p:txBody>
      </p:sp>
    </p:spTree>
    <p:extLst>
      <p:ext uri="{BB962C8B-B14F-4D97-AF65-F5344CB8AC3E}">
        <p14:creationId xmlns:p14="http://schemas.microsoft.com/office/powerpoint/2010/main" val="29542915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teacher and employee must have an email account in the system </a:t>
            </a:r>
          </a:p>
          <a:p>
            <a:pPr marL="171450" indent="-171450">
              <a:buFont typeface="Arial" panose="020B0604020202020204" pitchFamily="34" charset="0"/>
              <a:buChar char="•"/>
            </a:pPr>
            <a:r>
              <a:rPr lang="en-US" dirty="0"/>
              <a:t>If a teacher/employee does have an email address, NOTE the email icon next to the staff name</a:t>
            </a:r>
          </a:p>
          <a:p>
            <a:pPr marL="171450" indent="-171450">
              <a:buFont typeface="Arial" panose="020B0604020202020204" pitchFamily="34" charset="0"/>
              <a:buChar char="•"/>
            </a:pPr>
            <a:r>
              <a:rPr lang="en-US" dirty="0"/>
              <a:t>New this year is an alert for “teachers with rosters and missing email accounts”</a:t>
            </a:r>
          </a:p>
          <a:p>
            <a:pPr marL="171450" indent="-171450">
              <a:buFont typeface="Arial" panose="020B0604020202020204" pitchFamily="34" charset="0"/>
              <a:buChar char="•"/>
            </a:pPr>
            <a:r>
              <a:rPr lang="en-US" dirty="0"/>
              <a:t>Principals can click on this alert and type in the email address</a:t>
            </a:r>
          </a:p>
          <a:p>
            <a:pPr marL="171450" indent="-171450">
              <a:buFont typeface="Arial" panose="020B0604020202020204" pitchFamily="34" charset="0"/>
              <a:buChar char="•"/>
            </a:pPr>
            <a:r>
              <a:rPr lang="en-US" dirty="0"/>
              <a:t>Once there is an email address the only way to edit it is to have the support desk fix it.</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46</a:t>
            </a:fld>
            <a:endParaRPr lang="en-US" dirty="0"/>
          </a:p>
        </p:txBody>
      </p:sp>
    </p:spTree>
    <p:extLst>
      <p:ext uri="{BB962C8B-B14F-4D97-AF65-F5344CB8AC3E}">
        <p14:creationId xmlns:p14="http://schemas.microsoft.com/office/powerpoint/2010/main" val="1333015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Staff or student isn’t in the district data they will need to enter a ticket on the website and the help desk will add the student to the district.</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47</a:t>
            </a:fld>
            <a:endParaRPr lang="en-US" dirty="0"/>
          </a:p>
        </p:txBody>
      </p:sp>
    </p:spTree>
    <p:extLst>
      <p:ext uri="{BB962C8B-B14F-4D97-AF65-F5344CB8AC3E}">
        <p14:creationId xmlns:p14="http://schemas.microsoft.com/office/powerpoint/2010/main" val="3861894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t>49</a:t>
            </a:fld>
            <a:endParaRPr lang="en-US"/>
          </a:p>
        </p:txBody>
      </p:sp>
    </p:spTree>
    <p:extLst>
      <p:ext uri="{BB962C8B-B14F-4D97-AF65-F5344CB8AC3E}">
        <p14:creationId xmlns:p14="http://schemas.microsoft.com/office/powerpoint/2010/main" val="1122077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displays the details related to the alert for Miriam.</a:t>
            </a:r>
            <a:r>
              <a:rPr lang="en-US" baseline="0" dirty="0"/>
              <a:t> If we know the reason for the alert we can acknowledge the alert or click on the class and address the alert. </a:t>
            </a:r>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t>51</a:t>
            </a:fld>
            <a:endParaRPr lang="en-US"/>
          </a:p>
        </p:txBody>
      </p:sp>
    </p:spTree>
    <p:extLst>
      <p:ext uri="{BB962C8B-B14F-4D97-AF65-F5344CB8AC3E}">
        <p14:creationId xmlns:p14="http://schemas.microsoft.com/office/powerpoint/2010/main" val="1174220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alert is for a roster not assigned to a teacher, this alert looks for rosters not associated with a teacher because the teacher record was incomplete. The teacher record will need to be updated.</a:t>
            </a:r>
            <a:r>
              <a:rPr lang="en-US" baseline="0" dirty="0"/>
              <a:t> Access the record and transfer it to the correct teacher</a:t>
            </a:r>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t>52</a:t>
            </a:fld>
            <a:endParaRPr lang="en-US"/>
          </a:p>
        </p:txBody>
      </p:sp>
    </p:spTree>
    <p:extLst>
      <p:ext uri="{BB962C8B-B14F-4D97-AF65-F5344CB8AC3E}">
        <p14:creationId xmlns:p14="http://schemas.microsoft.com/office/powerpoint/2010/main" val="3957237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rosters pending delete approval, you will be able to view them under View Changes</a:t>
            </a:r>
          </a:p>
          <a:p>
            <a:endParaRPr lang="en-US" dirty="0"/>
          </a:p>
          <a:p>
            <a:r>
              <a:rPr lang="en-US" dirty="0"/>
              <a:t>The rosters will appear (all rosters which have been modified</a:t>
            </a:r>
            <a:r>
              <a:rPr lang="en-US" baseline="0" dirty="0"/>
              <a:t> or submitted for the teacher).  The roster will show a status of Pending Delete Approval.  At this point the Principal/ ESC designee/ or whoever has the principal role in RV  can restore the roster, which will bring back the students; or they may approve the deletion of the roster by the teacher.</a:t>
            </a:r>
            <a:endParaRPr lang="en-US" dirty="0"/>
          </a:p>
        </p:txBody>
      </p:sp>
      <p:sp>
        <p:nvSpPr>
          <p:cNvPr id="4" name="Slide Number Placeholder 3"/>
          <p:cNvSpPr>
            <a:spLocks noGrp="1"/>
          </p:cNvSpPr>
          <p:nvPr>
            <p:ph type="sldNum" sz="quarter" idx="10"/>
          </p:nvPr>
        </p:nvSpPr>
        <p:spPr/>
        <p:txBody>
          <a:bodyPr/>
          <a:lstStyle/>
          <a:p>
            <a:fld id="{FA2C5C6B-3CDA-41FA-BD55-5A736EEBCFD4}" type="slidenum">
              <a:rPr lang="en-US" smtClean="0"/>
              <a:t>53</a:t>
            </a:fld>
            <a:endParaRPr lang="en-US"/>
          </a:p>
        </p:txBody>
      </p:sp>
    </p:spTree>
    <p:extLst>
      <p:ext uri="{BB962C8B-B14F-4D97-AF65-F5344CB8AC3E}">
        <p14:creationId xmlns:p14="http://schemas.microsoft.com/office/powerpoint/2010/main" val="701657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54</a:t>
            </a:fld>
            <a:endParaRPr lang="en-US" dirty="0"/>
          </a:p>
        </p:txBody>
      </p:sp>
    </p:spTree>
    <p:extLst>
      <p:ext uri="{BB962C8B-B14F-4D97-AF65-F5344CB8AC3E}">
        <p14:creationId xmlns:p14="http://schemas.microsoft.com/office/powerpoint/2010/main" val="316842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coordinators were identified during the Intent to Participate status. They have the ability to see roster verification across all buildings in a district.</a:t>
            </a:r>
            <a:br>
              <a:rPr lang="en-US" dirty="0"/>
            </a:br>
            <a:br>
              <a:rPr lang="en-US" dirty="0"/>
            </a:br>
            <a:r>
              <a:rPr lang="en-US" dirty="0"/>
              <a:t>Principals are the people who are responsible for checking school setup, monitoring teacher completion of roster verification and reviewing and approving rosters. </a:t>
            </a:r>
          </a:p>
        </p:txBody>
      </p:sp>
      <p:sp>
        <p:nvSpPr>
          <p:cNvPr id="4" name="Slide Number Placeholder 3"/>
          <p:cNvSpPr>
            <a:spLocks noGrp="1"/>
          </p:cNvSpPr>
          <p:nvPr>
            <p:ph type="sldNum" sz="quarter" idx="10"/>
          </p:nvPr>
        </p:nvSpPr>
        <p:spPr/>
        <p:txBody>
          <a:bodyPr/>
          <a:lstStyle/>
          <a:p>
            <a:fld id="{AF9D1116-AB74-4004-A6B3-9A870F0EE5C9}" type="slidenum">
              <a:rPr lang="en-US" smtClean="0"/>
              <a:t>5</a:t>
            </a:fld>
            <a:endParaRPr lang="en-US"/>
          </a:p>
        </p:txBody>
      </p:sp>
    </p:spTree>
    <p:extLst>
      <p:ext uri="{BB962C8B-B14F-4D97-AF65-F5344CB8AC3E}">
        <p14:creationId xmlns:p14="http://schemas.microsoft.com/office/powerpoint/2010/main" val="403087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55</a:t>
            </a:fld>
            <a:endParaRPr lang="en-US" dirty="0"/>
          </a:p>
        </p:txBody>
      </p:sp>
    </p:spTree>
    <p:extLst>
      <p:ext uri="{BB962C8B-B14F-4D97-AF65-F5344CB8AC3E}">
        <p14:creationId xmlns:p14="http://schemas.microsoft.com/office/powerpoint/2010/main" val="861421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principal runs the 4 step process; the “Approve School” button means that they are DONE with roster verification process and they will no longer receive notices to complete their building approval.  </a:t>
            </a:r>
          </a:p>
        </p:txBody>
      </p:sp>
      <p:sp>
        <p:nvSpPr>
          <p:cNvPr id="4" name="Slide Number Placeholder 3"/>
          <p:cNvSpPr>
            <a:spLocks noGrp="1"/>
          </p:cNvSpPr>
          <p:nvPr>
            <p:ph type="sldNum" sz="quarter" idx="10"/>
          </p:nvPr>
        </p:nvSpPr>
        <p:spPr/>
        <p:txBody>
          <a:bodyPr/>
          <a:lstStyle/>
          <a:p>
            <a:fld id="{6FB22E80-7151-4B2F-B20E-425A4861DCF5}" type="slidenum">
              <a:rPr lang="en-US" smtClean="0"/>
              <a:t>56</a:t>
            </a:fld>
            <a:endParaRPr lang="en-US" dirty="0"/>
          </a:p>
        </p:txBody>
      </p:sp>
    </p:spTree>
    <p:extLst>
      <p:ext uri="{BB962C8B-B14F-4D97-AF65-F5344CB8AC3E}">
        <p14:creationId xmlns:p14="http://schemas.microsoft.com/office/powerpoint/2010/main" val="2517714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FF00"/>
                </a:solidFill>
              </a:rPr>
              <a:t>BFK•Link®CE for Teachers</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57</a:t>
            </a:fld>
            <a:endParaRPr lang="en-US" dirty="0"/>
          </a:p>
        </p:txBody>
      </p:sp>
    </p:spTree>
    <p:extLst>
      <p:ext uri="{BB962C8B-B14F-4D97-AF65-F5344CB8AC3E}">
        <p14:creationId xmlns:p14="http://schemas.microsoft.com/office/powerpoint/2010/main" val="1920740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screens that show how teachers interact with </a:t>
            </a:r>
            <a:r>
              <a:rPr lang="en-US" sz="1200" kern="1200" dirty="0">
                <a:solidFill>
                  <a:schemeClr val="tx1"/>
                </a:solidFill>
                <a:latin typeface="+mn-lt"/>
                <a:ea typeface="+mn-ea"/>
                <a:cs typeface="+mn-cs"/>
              </a:rPr>
              <a:t>BFK•Link® CE. Please note that the first time teachers enter a roster they will be asked to confirm the state test being taken by students on that roster. </a:t>
            </a:r>
          </a:p>
          <a:p>
            <a:r>
              <a:rPr lang="en-US" dirty="0"/>
              <a:t>Teachers can update the courses they teach.</a:t>
            </a:r>
          </a:p>
          <a:p>
            <a:r>
              <a:rPr lang="en-US" dirty="0"/>
              <a:t>Teachers can update the students within each roster.</a:t>
            </a:r>
          </a:p>
          <a:p>
            <a:r>
              <a:rPr lang="en-US" dirty="0"/>
              <a:t>Teachers can update the % of time they instructed the student.</a:t>
            </a:r>
          </a:p>
          <a:p>
            <a:r>
              <a:rPr lang="en-US" dirty="0"/>
              <a:t>Teachers can update the months they instructed each student.</a:t>
            </a:r>
          </a:p>
          <a:p>
            <a:r>
              <a:rPr lang="en-US" dirty="0"/>
              <a:t>Teachers can add students from within the building—Principal will need to add them to the school.</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58</a:t>
            </a:fld>
            <a:endParaRPr lang="en-US" dirty="0"/>
          </a:p>
        </p:txBody>
      </p:sp>
    </p:spTree>
    <p:extLst>
      <p:ext uri="{BB962C8B-B14F-4D97-AF65-F5344CB8AC3E}">
        <p14:creationId xmlns:p14="http://schemas.microsoft.com/office/powerpoint/2010/main" val="3310320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can fix/change the test or subject area if it is incorrect.</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59</a:t>
            </a:fld>
            <a:endParaRPr lang="en-US" dirty="0"/>
          </a:p>
        </p:txBody>
      </p:sp>
    </p:spTree>
    <p:extLst>
      <p:ext uri="{BB962C8B-B14F-4D97-AF65-F5344CB8AC3E}">
        <p14:creationId xmlns:p14="http://schemas.microsoft.com/office/powerpoint/2010/main" val="39420376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#8--What facility in BFK Link should teachers use to roster students that leave, comeback, leave and come back again?</a:t>
            </a:r>
          </a:p>
        </p:txBody>
      </p:sp>
      <p:sp>
        <p:nvSpPr>
          <p:cNvPr id="4" name="Slide Number Placeholder 3"/>
          <p:cNvSpPr>
            <a:spLocks noGrp="1"/>
          </p:cNvSpPr>
          <p:nvPr>
            <p:ph type="sldNum" sz="quarter" idx="10"/>
          </p:nvPr>
        </p:nvSpPr>
        <p:spPr/>
        <p:txBody>
          <a:bodyPr/>
          <a:lstStyle/>
          <a:p>
            <a:fld id="{6FB22E80-7151-4B2F-B20E-425A4861DCF5}" type="slidenum">
              <a:rPr lang="en-US" smtClean="0"/>
              <a:t>60</a:t>
            </a:fld>
            <a:endParaRPr lang="en-US" dirty="0"/>
          </a:p>
        </p:txBody>
      </p:sp>
    </p:spTree>
    <p:extLst>
      <p:ext uri="{BB962C8B-B14F-4D97-AF65-F5344CB8AC3E}">
        <p14:creationId xmlns:p14="http://schemas.microsoft.com/office/powerpoint/2010/main" val="2868914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--show how they can enter by month individually</a:t>
            </a:r>
          </a:p>
          <a:p>
            <a:r>
              <a:rPr lang="en-US" dirty="0"/>
              <a:t>--enter a default for % of instruction</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61</a:t>
            </a:fld>
            <a:endParaRPr lang="en-US" dirty="0"/>
          </a:p>
        </p:txBody>
      </p:sp>
    </p:spTree>
    <p:extLst>
      <p:ext uri="{BB962C8B-B14F-4D97-AF65-F5344CB8AC3E}">
        <p14:creationId xmlns:p14="http://schemas.microsoft.com/office/powerpoint/2010/main" val="1961201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teachers enter by months—used when students are in and out multiple times.</a:t>
            </a:r>
          </a:p>
        </p:txBody>
      </p:sp>
      <p:sp>
        <p:nvSpPr>
          <p:cNvPr id="4" name="Slide Number Placeholder 3"/>
          <p:cNvSpPr>
            <a:spLocks noGrp="1"/>
          </p:cNvSpPr>
          <p:nvPr>
            <p:ph type="sldNum" sz="quarter" idx="10"/>
          </p:nvPr>
        </p:nvSpPr>
        <p:spPr/>
        <p:txBody>
          <a:bodyPr/>
          <a:lstStyle/>
          <a:p>
            <a:fld id="{6FB22E80-7151-4B2F-B20E-425A4861DCF5}" type="slidenum">
              <a:rPr lang="en-US" smtClean="0"/>
              <a:t>62</a:t>
            </a:fld>
            <a:endParaRPr lang="en-US" dirty="0"/>
          </a:p>
        </p:txBody>
      </p:sp>
    </p:spTree>
    <p:extLst>
      <p:ext uri="{BB962C8B-B14F-4D97-AF65-F5344CB8AC3E}">
        <p14:creationId xmlns:p14="http://schemas.microsoft.com/office/powerpoint/2010/main" val="10853614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B22E80-7151-4B2F-B20E-425A4861DCF5}" type="slidenum">
              <a:rPr lang="en-US" smtClean="0"/>
              <a:t>63</a:t>
            </a:fld>
            <a:endParaRPr lang="en-US" dirty="0"/>
          </a:p>
        </p:txBody>
      </p:sp>
    </p:spTree>
    <p:extLst>
      <p:ext uri="{BB962C8B-B14F-4D97-AF65-F5344CB8AC3E}">
        <p14:creationId xmlns:p14="http://schemas.microsoft.com/office/powerpoint/2010/main" val="1595898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64</a:t>
            </a:fld>
            <a:endParaRPr lang="en-US" dirty="0"/>
          </a:p>
        </p:txBody>
      </p:sp>
    </p:spTree>
    <p:extLst>
      <p:ext uri="{BB962C8B-B14F-4D97-AF65-F5344CB8AC3E}">
        <p14:creationId xmlns:p14="http://schemas.microsoft.com/office/powerpoint/2010/main" val="106477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coordinators were identified during the Intent to Participate status. They have the ability to see roster verification across all buildings in a district.</a:t>
            </a:r>
            <a:br>
              <a:rPr lang="en-US" dirty="0"/>
            </a:br>
            <a:br>
              <a:rPr lang="en-US" dirty="0"/>
            </a:br>
            <a:r>
              <a:rPr lang="en-US" dirty="0"/>
              <a:t>Principals are the people who are responsible for checking school setup, monitoring teacher completion of roster verification and reviewing and approving rosters. </a:t>
            </a:r>
          </a:p>
        </p:txBody>
      </p:sp>
      <p:sp>
        <p:nvSpPr>
          <p:cNvPr id="4" name="Slide Number Placeholder 3"/>
          <p:cNvSpPr>
            <a:spLocks noGrp="1"/>
          </p:cNvSpPr>
          <p:nvPr>
            <p:ph type="sldNum" sz="quarter" idx="10"/>
          </p:nvPr>
        </p:nvSpPr>
        <p:spPr/>
        <p:txBody>
          <a:bodyPr/>
          <a:lstStyle/>
          <a:p>
            <a:fld id="{AF9D1116-AB74-4004-A6B3-9A870F0EE5C9}" type="slidenum">
              <a:rPr lang="en-US" smtClean="0"/>
              <a:t>6</a:t>
            </a:fld>
            <a:endParaRPr lang="en-US"/>
          </a:p>
        </p:txBody>
      </p:sp>
    </p:spTree>
    <p:extLst>
      <p:ext uri="{BB962C8B-B14F-4D97-AF65-F5344CB8AC3E}">
        <p14:creationId xmlns:p14="http://schemas.microsoft.com/office/powerpoint/2010/main" val="349117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is in GoToWebinar—How familiar are you with RV?</a:t>
            </a:r>
          </a:p>
          <a:p>
            <a:endParaRPr lang="en-US" dirty="0"/>
          </a:p>
        </p:txBody>
      </p:sp>
      <p:sp>
        <p:nvSpPr>
          <p:cNvPr id="4" name="Slide Number Placeholder 3"/>
          <p:cNvSpPr>
            <a:spLocks noGrp="1"/>
          </p:cNvSpPr>
          <p:nvPr>
            <p:ph type="sldNum" sz="quarter" idx="10"/>
          </p:nvPr>
        </p:nvSpPr>
        <p:spPr/>
        <p:txBody>
          <a:bodyPr/>
          <a:lstStyle/>
          <a:p>
            <a:fld id="{6FB22E80-7151-4B2F-B20E-425A4861DCF5}" type="slidenum">
              <a:rPr lang="en-US" smtClean="0"/>
              <a:t>9</a:t>
            </a:fld>
            <a:endParaRPr lang="en-US" dirty="0"/>
          </a:p>
        </p:txBody>
      </p:sp>
    </p:spTree>
    <p:extLst>
      <p:ext uri="{BB962C8B-B14F-4D97-AF65-F5344CB8AC3E}">
        <p14:creationId xmlns:p14="http://schemas.microsoft.com/office/powerpoint/2010/main" val="228329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Roster Verification</a:t>
            </a:r>
            <a:r>
              <a:rPr lang="en-US" baseline="0" dirty="0"/>
              <a:t> is about transparency—Giving teachers access to a tool that allows them the to ensure the accuracy of the rosters that are included in their value-added calculations.</a:t>
            </a:r>
            <a:endParaRPr lang="en-US" dirty="0"/>
          </a:p>
        </p:txBody>
      </p:sp>
      <p:sp>
        <p:nvSpPr>
          <p:cNvPr id="4" name="Slide Number Placeholder 3"/>
          <p:cNvSpPr>
            <a:spLocks noGrp="1"/>
          </p:cNvSpPr>
          <p:nvPr>
            <p:ph type="sldNum" sz="quarter" idx="10"/>
          </p:nvPr>
        </p:nvSpPr>
        <p:spPr/>
        <p:txBody>
          <a:bodyPr/>
          <a:lstStyle/>
          <a:p>
            <a:fld id="{B22F5B21-7C01-45C4-BBBC-7E0B46907118}" type="slidenum">
              <a:rPr lang="en-US" smtClean="0"/>
              <a:t>11</a:t>
            </a:fld>
            <a:endParaRPr lang="en-US" dirty="0"/>
          </a:p>
        </p:txBody>
      </p:sp>
    </p:spTree>
    <p:extLst>
      <p:ext uri="{BB962C8B-B14F-4D97-AF65-F5344CB8AC3E}">
        <p14:creationId xmlns:p14="http://schemas.microsoft.com/office/powerpoint/2010/main" val="413898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t>
            </a:r>
            <a:r>
              <a:rPr lang="en-US" baseline="0" dirty="0"/>
              <a:t>the relationship between RV input and Value-Added output—Analysis and Diagnostic Reports.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2F5B21-7C01-45C4-BBBC-7E0B46907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88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solidFill>
            <a:schemeClr val="accent1"/>
          </a:solidFill>
        </p:spPr>
        <p:txBody>
          <a:bodyPr anchor="b"/>
          <a:lstStyle>
            <a:lvl1pPr algn="ctr">
              <a:defRPr sz="6000" b="1">
                <a:solidFill>
                  <a:schemeClr val="bg1"/>
                </a:solidFill>
                <a:latin typeface="+mn-lt"/>
              </a:defRPr>
            </a:lvl1pPr>
          </a:lstStyle>
          <a:p>
            <a:r>
              <a:rPr lang="en-US" dirty="0"/>
              <a:t>Click to edit Master Title Slide style</a:t>
            </a:r>
          </a:p>
        </p:txBody>
      </p:sp>
      <p:sp>
        <p:nvSpPr>
          <p:cNvPr id="3" name="Subtitle 2"/>
          <p:cNvSpPr>
            <a:spLocks noGrp="1"/>
          </p:cNvSpPr>
          <p:nvPr>
            <p:ph type="subTitle" idx="1" hasCustomPrompt="1"/>
          </p:nvPr>
        </p:nvSpPr>
        <p:spPr>
          <a:xfrm>
            <a:off x="1524000" y="3602038"/>
            <a:ext cx="9144000" cy="1655762"/>
          </a:xfrm>
          <a:solidFill>
            <a:schemeClr val="accent1"/>
          </a:solidFill>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8200" y="6356349"/>
            <a:ext cx="27432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fld id="{6D22F896-40B5-4ADD-8801-0D06FADFA095}"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686" y="5632368"/>
            <a:ext cx="1847248" cy="1089106"/>
          </a:xfrm>
          <a:prstGeom prst="rect">
            <a:avLst/>
          </a:prstGeom>
        </p:spPr>
      </p:pic>
    </p:spTree>
    <p:extLst>
      <p:ext uri="{BB962C8B-B14F-4D97-AF65-F5344CB8AC3E}">
        <p14:creationId xmlns:p14="http://schemas.microsoft.com/office/powerpoint/2010/main" val="342232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1"/>
          </a:solidFill>
        </p:spPr>
        <p:txBody>
          <a:bodyPr/>
          <a:lstStyle>
            <a:lvl1pPr>
              <a:defRPr>
                <a:solidFill>
                  <a:schemeClr val="bg1"/>
                </a:solidFill>
              </a:defRPr>
            </a:lvl1pPr>
          </a:lstStyle>
          <a:p>
            <a:r>
              <a:rPr lang="en-US" dirty="0"/>
              <a:t>Click to edit Master Title &amp; Vertical Text Slide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552" y="5632368"/>
            <a:ext cx="1847248" cy="1089107"/>
          </a:xfrm>
          <a:prstGeom prst="rect">
            <a:avLst/>
          </a:prstGeom>
        </p:spPr>
      </p:pic>
    </p:spTree>
    <p:extLst>
      <p:ext uri="{BB962C8B-B14F-4D97-AF65-F5344CB8AC3E}">
        <p14:creationId xmlns:p14="http://schemas.microsoft.com/office/powerpoint/2010/main" val="416341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a:solidFill>
            <a:schemeClr val="accent1"/>
          </a:solidFill>
        </p:spPr>
        <p:txBody>
          <a:bodyPr vert="eaVert"/>
          <a:lstStyle>
            <a:lvl1pPr>
              <a:defRPr baseline="0">
                <a:solidFill>
                  <a:schemeClr val="bg1"/>
                </a:solidFill>
              </a:defRPr>
            </a:lvl1pPr>
          </a:lstStyle>
          <a:p>
            <a:r>
              <a:rPr lang="en-US" dirty="0"/>
              <a:t>Click to edit Master Vertical Title &amp; Text Slide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8200" y="6356349"/>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552" y="5632367"/>
            <a:ext cx="1847248" cy="1089107"/>
          </a:xfrm>
          <a:prstGeom prst="rect">
            <a:avLst/>
          </a:prstGeom>
        </p:spPr>
      </p:pic>
    </p:spTree>
    <p:extLst>
      <p:ext uri="{BB962C8B-B14F-4D97-AF65-F5344CB8AC3E}">
        <p14:creationId xmlns:p14="http://schemas.microsoft.com/office/powerpoint/2010/main" val="4819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1"/>
          </a:solidFill>
        </p:spPr>
        <p:txBody>
          <a:bodyPr/>
          <a:lstStyle>
            <a:lvl1pPr>
              <a:defRPr baseline="0">
                <a:solidFill>
                  <a:schemeClr val="bg1"/>
                </a:solidFill>
              </a:defRPr>
            </a:lvl1pPr>
          </a:lstStyle>
          <a:p>
            <a:r>
              <a:rPr lang="en-US" dirty="0"/>
              <a:t>Click to edit Master Content Slide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8200" y="6356349"/>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552" y="5632367"/>
            <a:ext cx="1847248" cy="1089107"/>
          </a:xfrm>
          <a:prstGeom prst="rect">
            <a:avLst/>
          </a:prstGeom>
        </p:spPr>
      </p:pic>
    </p:spTree>
    <p:extLst>
      <p:ext uri="{BB962C8B-B14F-4D97-AF65-F5344CB8AC3E}">
        <p14:creationId xmlns:p14="http://schemas.microsoft.com/office/powerpoint/2010/main" val="303645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solidFill>
            <a:schemeClr val="accent1"/>
          </a:solidFill>
        </p:spPr>
        <p:txBody>
          <a:bodyPr anchor="b"/>
          <a:lstStyle>
            <a:lvl1pPr>
              <a:defRPr sz="6000" b="1">
                <a:solidFill>
                  <a:schemeClr val="bg1"/>
                </a:solidFill>
                <a:latin typeface="+mn-lt"/>
              </a:defRPr>
            </a:lvl1pPr>
          </a:lstStyle>
          <a:p>
            <a:r>
              <a:rPr lang="en-US" dirty="0"/>
              <a:t>Click to edit Master Section Header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2476" y="6351089"/>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202" y="5627107"/>
            <a:ext cx="1847248" cy="1089107"/>
          </a:xfrm>
          <a:prstGeom prst="rect">
            <a:avLst/>
          </a:prstGeom>
        </p:spPr>
      </p:pic>
    </p:spTree>
    <p:extLst>
      <p:ext uri="{BB962C8B-B14F-4D97-AF65-F5344CB8AC3E}">
        <p14:creationId xmlns:p14="http://schemas.microsoft.com/office/powerpoint/2010/main" val="213945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1"/>
          </a:solidFill>
        </p:spPr>
        <p:txBody>
          <a:bodyPr/>
          <a:lstStyle>
            <a:lvl1pPr>
              <a:defRPr baseline="0">
                <a:solidFill>
                  <a:schemeClr val="bg1"/>
                </a:solidFill>
              </a:defRPr>
            </a:lvl1pPr>
          </a:lstStyle>
          <a:p>
            <a:r>
              <a:rPr lang="en-US" dirty="0"/>
              <a:t>Click to edit Master Two Content Slide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38200" y="6356350"/>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552" y="5632368"/>
            <a:ext cx="1847248" cy="1089107"/>
          </a:xfrm>
          <a:prstGeom prst="rect">
            <a:avLst/>
          </a:prstGeom>
        </p:spPr>
      </p:pic>
    </p:spTree>
    <p:extLst>
      <p:ext uri="{BB962C8B-B14F-4D97-AF65-F5344CB8AC3E}">
        <p14:creationId xmlns:p14="http://schemas.microsoft.com/office/powerpoint/2010/main" val="93780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a:solidFill>
            <a:schemeClr val="accent1"/>
          </a:solidFill>
        </p:spPr>
        <p:txBody>
          <a:bodyPr/>
          <a:lstStyle>
            <a:lvl1pPr>
              <a:defRPr>
                <a:solidFill>
                  <a:schemeClr val="bg1"/>
                </a:solidFill>
              </a:defRPr>
            </a:lvl1pPr>
          </a:lstStyle>
          <a:p>
            <a:r>
              <a:rPr lang="en-US" dirty="0"/>
              <a:t>Click to edit Master Comparison Slide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39788" y="6356349"/>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140" y="5632367"/>
            <a:ext cx="1847248" cy="1089107"/>
          </a:xfrm>
          <a:prstGeom prst="rect">
            <a:avLst/>
          </a:prstGeom>
        </p:spPr>
      </p:pic>
    </p:spTree>
    <p:extLst>
      <p:ext uri="{BB962C8B-B14F-4D97-AF65-F5344CB8AC3E}">
        <p14:creationId xmlns:p14="http://schemas.microsoft.com/office/powerpoint/2010/main" val="50729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38200" y="6356349"/>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6552" y="5632367"/>
            <a:ext cx="1847248" cy="1089107"/>
          </a:xfrm>
          <a:prstGeom prst="rect">
            <a:avLst/>
          </a:prstGeom>
        </p:spPr>
      </p:pic>
    </p:spTree>
    <p:extLst>
      <p:ext uri="{BB962C8B-B14F-4D97-AF65-F5344CB8AC3E}">
        <p14:creationId xmlns:p14="http://schemas.microsoft.com/office/powerpoint/2010/main" val="215462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38201" y="6356350"/>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649" y="5632368"/>
            <a:ext cx="1847248" cy="1089107"/>
          </a:xfrm>
          <a:prstGeom prst="rect">
            <a:avLst/>
          </a:prstGeom>
        </p:spPr>
      </p:pic>
    </p:spTree>
    <p:extLst>
      <p:ext uri="{BB962C8B-B14F-4D97-AF65-F5344CB8AC3E}">
        <p14:creationId xmlns:p14="http://schemas.microsoft.com/office/powerpoint/2010/main" val="122855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solidFill>
            <a:schemeClr val="accent1"/>
          </a:solidFill>
        </p:spPr>
        <p:txBody>
          <a:bodyPr anchor="b"/>
          <a:lstStyle>
            <a:lvl1pPr>
              <a:defRPr sz="3200">
                <a:solidFill>
                  <a:schemeClr val="bg1"/>
                </a:solidFill>
              </a:defRPr>
            </a:lvl1pPr>
          </a:lstStyle>
          <a:p>
            <a:r>
              <a:rPr lang="en-US" dirty="0"/>
              <a:t>Click to edit Master Content with Caption Slide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39788" y="6356349"/>
            <a:ext cx="2743200"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6D22F896-40B5-4ADD-8801-0D06FADFA095}"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140" y="5632367"/>
            <a:ext cx="1847248" cy="1089107"/>
          </a:xfrm>
          <a:prstGeom prst="rect">
            <a:avLst/>
          </a:prstGeom>
        </p:spPr>
      </p:pic>
    </p:spTree>
    <p:extLst>
      <p:ext uri="{BB962C8B-B14F-4D97-AF65-F5344CB8AC3E}">
        <p14:creationId xmlns:p14="http://schemas.microsoft.com/office/powerpoint/2010/main" val="250331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solidFill>
            <a:schemeClr val="accent1"/>
          </a:solidFill>
        </p:spPr>
        <p:txBody>
          <a:bodyPr anchor="b"/>
          <a:lstStyle>
            <a:lvl1pPr>
              <a:defRPr sz="3200">
                <a:solidFill>
                  <a:schemeClr val="bg1"/>
                </a:solidFill>
              </a:defRPr>
            </a:lvl1pPr>
          </a:lstStyle>
          <a:p>
            <a:r>
              <a:rPr lang="en-US" dirty="0"/>
              <a:t>Click to edit Master Picture with Caption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39788" y="6356350"/>
            <a:ext cx="2743200" cy="365125"/>
          </a:xfrm>
          <a:prstGeom prst="rect">
            <a:avLst/>
          </a:prstGeom>
        </p:spPr>
        <p:txBody>
          <a:bodyPr/>
          <a:lstStyle>
            <a:lvl1pPr algn="l">
              <a:defRPr/>
            </a:lvl1pPr>
          </a:lstStyle>
          <a:p>
            <a:fld id="{6D22F896-40B5-4ADD-8801-0D06FADFA095}"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140" y="5632368"/>
            <a:ext cx="1847248" cy="1089107"/>
          </a:xfrm>
          <a:prstGeom prst="rect">
            <a:avLst/>
          </a:prstGeom>
        </p:spPr>
      </p:pic>
    </p:spTree>
    <p:extLst>
      <p:ext uri="{BB962C8B-B14F-4D97-AF65-F5344CB8AC3E}">
        <p14:creationId xmlns:p14="http://schemas.microsoft.com/office/powerpoint/2010/main" val="15965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1"/>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0047125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11.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ohiova.sas.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education.ohio.gov/Topics/Teaching/Educator-Evaluation-System/Ohio-Principal-Evaluation-System-OPES" TargetMode="External"/><Relationship Id="rId4" Type="http://schemas.openxmlformats.org/officeDocument/2006/relationships/hyperlink" Target="http://education.ohio.gov/Topics/Teaching/Educator-Evaluation-System/Ohio-s-Teacher-Evaluation-Syste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18.gif"/><Relationship Id="rId5" Type="http://schemas.openxmlformats.org/officeDocument/2006/relationships/image" Target="../media/image15.gif"/><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hemeOverride" Target="../theme/themeOverride26.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hemeOverride" Target="../theme/themeOverride28.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4.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32.xml"/><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hemeOverride" Target="../theme/themeOverride3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hemeOverride" Target="../theme/themeOverride34.xml"/><Relationship Id="rId5" Type="http://schemas.openxmlformats.org/officeDocument/2006/relationships/image" Target="../media/image45.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51.xml"/><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hemeOverride" Target="../theme/themeOverride3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hemeOverride" Target="../theme/themeOverride3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hemeOverride" Target="../theme/themeOverride38.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hemeOverride" Target="../theme/themeOverride39.xml"/><Relationship Id="rId4" Type="http://schemas.openxmlformats.org/officeDocument/2006/relationships/hyperlink" Target="https://www.ohio-k12.help/rosterv/"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hemeOverride" Target="../theme/themeOverride4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ohio-k12.help/rosterv/" TargetMode="External"/><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8127" y="1819137"/>
            <a:ext cx="10755745" cy="1825096"/>
          </a:xfrm>
        </p:spPr>
        <p:txBody>
          <a:bodyPr>
            <a:noAutofit/>
          </a:bodyPr>
          <a:lstStyle/>
          <a:p>
            <a:r>
              <a:rPr lang="en-US" sz="7200" b="0" dirty="0">
                <a:latin typeface="+mj-lt"/>
              </a:rPr>
              <a:t>Roster Verification 2018 </a:t>
            </a:r>
            <a:br>
              <a:rPr lang="en-US" sz="7200" b="0" dirty="0">
                <a:latin typeface="+mj-lt"/>
              </a:rPr>
            </a:br>
            <a:r>
              <a:rPr lang="en-US" sz="4000" b="0" dirty="0">
                <a:latin typeface="+mj-lt"/>
              </a:rPr>
              <a:t>Principal and District RV Coordinator Training</a:t>
            </a:r>
          </a:p>
        </p:txBody>
      </p:sp>
    </p:spTree>
    <p:extLst>
      <p:ext uri="{BB962C8B-B14F-4D97-AF65-F5344CB8AC3E}">
        <p14:creationId xmlns:p14="http://schemas.microsoft.com/office/powerpoint/2010/main" val="308872267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6" y="272717"/>
            <a:ext cx="11380763" cy="1606418"/>
          </a:xfrm>
          <a:scene3d>
            <a:camera prst="orthographicFront"/>
            <a:lightRig rig="threePt" dir="t"/>
          </a:scene3d>
          <a:sp3d>
            <a:bevelT w="152400" h="50800" prst="softRound"/>
          </a:sp3d>
        </p:spPr>
        <p:txBody>
          <a:bodyPr>
            <a:normAutofit/>
          </a:bodyPr>
          <a:lstStyle/>
          <a:p>
            <a:r>
              <a:rPr lang="en-US" sz="6000" b="1" dirty="0"/>
              <a:t>What is Roster Verification? </a:t>
            </a:r>
          </a:p>
        </p:txBody>
      </p:sp>
      <p:sp>
        <p:nvSpPr>
          <p:cNvPr id="5" name="TextBox 4"/>
          <p:cNvSpPr txBox="1"/>
          <p:nvPr/>
        </p:nvSpPr>
        <p:spPr>
          <a:xfrm>
            <a:off x="738231" y="2004969"/>
            <a:ext cx="10360403" cy="3785652"/>
          </a:xfrm>
          <a:prstGeom prst="rect">
            <a:avLst/>
          </a:prstGeom>
          <a:noFill/>
        </p:spPr>
        <p:txBody>
          <a:bodyPr wrap="square" rtlCol="0">
            <a:spAutoFit/>
          </a:bodyPr>
          <a:lstStyle/>
          <a:p>
            <a:r>
              <a:rPr lang="en-US" sz="2400" dirty="0"/>
              <a:t>Roster Verification is the process that facilitates validation of which teacher teaches what subject to which students in support of value-added student growth measures. </a:t>
            </a:r>
          </a:p>
          <a:p>
            <a:endParaRPr lang="en-US" sz="2400" dirty="0"/>
          </a:p>
          <a:p>
            <a:r>
              <a:rPr lang="en-US" sz="2400" dirty="0"/>
              <a:t>Roster verification directly involves educators in the process that assigns instructional responsibility for the students they teach. </a:t>
            </a:r>
          </a:p>
          <a:p>
            <a:endParaRPr lang="en-US" sz="2400" dirty="0"/>
          </a:p>
          <a:p>
            <a:r>
              <a:rPr lang="en-US" sz="2400" dirty="0"/>
              <a:t>Below please see the final participation numbers from RV 2017. </a:t>
            </a:r>
          </a:p>
          <a:p>
            <a:endParaRPr lang="en-US" sz="2400" dirty="0"/>
          </a:p>
          <a:p>
            <a:endParaRPr lang="en-US" sz="2400" dirty="0"/>
          </a:p>
        </p:txBody>
      </p:sp>
      <p:graphicFrame>
        <p:nvGraphicFramePr>
          <p:cNvPr id="3" name="Table 2">
            <a:extLst>
              <a:ext uri="{FF2B5EF4-FFF2-40B4-BE49-F238E27FC236}">
                <a16:creationId xmlns:a16="http://schemas.microsoft.com/office/drawing/2014/main" id="{1F25F365-0E02-401B-BFCE-850A45794E14}"/>
              </a:ext>
            </a:extLst>
          </p:cNvPr>
          <p:cNvGraphicFramePr>
            <a:graphicFrameLocks noGrp="1"/>
          </p:cNvGraphicFramePr>
          <p:nvPr>
            <p:extLst>
              <p:ext uri="{D42A27DB-BD31-4B8C-83A1-F6EECF244321}">
                <p14:modId xmlns:p14="http://schemas.microsoft.com/office/powerpoint/2010/main" val="2341871750"/>
              </p:ext>
            </p:extLst>
          </p:nvPr>
        </p:nvGraphicFramePr>
        <p:xfrm>
          <a:off x="738230" y="5123233"/>
          <a:ext cx="10864489" cy="1606420"/>
        </p:xfrm>
        <a:graphic>
          <a:graphicData uri="http://schemas.openxmlformats.org/drawingml/2006/table">
            <a:tbl>
              <a:tblPr firstRow="1" firstCol="1" bandRow="1">
                <a:tableStyleId>{5C22544A-7EE6-4342-B048-85BDC9FD1C3A}</a:tableStyleId>
              </a:tblPr>
              <a:tblGrid>
                <a:gridCol w="2059102">
                  <a:extLst>
                    <a:ext uri="{9D8B030D-6E8A-4147-A177-3AD203B41FA5}">
                      <a16:colId xmlns:a16="http://schemas.microsoft.com/office/drawing/2014/main" val="664820826"/>
                    </a:ext>
                  </a:extLst>
                </a:gridCol>
                <a:gridCol w="1342145">
                  <a:extLst>
                    <a:ext uri="{9D8B030D-6E8A-4147-A177-3AD203B41FA5}">
                      <a16:colId xmlns:a16="http://schemas.microsoft.com/office/drawing/2014/main" val="4116061250"/>
                    </a:ext>
                  </a:extLst>
                </a:gridCol>
                <a:gridCol w="1755112">
                  <a:extLst>
                    <a:ext uri="{9D8B030D-6E8A-4147-A177-3AD203B41FA5}">
                      <a16:colId xmlns:a16="http://schemas.microsoft.com/office/drawing/2014/main" val="355780223"/>
                    </a:ext>
                  </a:extLst>
                </a:gridCol>
                <a:gridCol w="1858355">
                  <a:extLst>
                    <a:ext uri="{9D8B030D-6E8A-4147-A177-3AD203B41FA5}">
                      <a16:colId xmlns:a16="http://schemas.microsoft.com/office/drawing/2014/main" val="279117033"/>
                    </a:ext>
                  </a:extLst>
                </a:gridCol>
                <a:gridCol w="1961595">
                  <a:extLst>
                    <a:ext uri="{9D8B030D-6E8A-4147-A177-3AD203B41FA5}">
                      <a16:colId xmlns:a16="http://schemas.microsoft.com/office/drawing/2014/main" val="2103346327"/>
                    </a:ext>
                  </a:extLst>
                </a:gridCol>
                <a:gridCol w="1888180">
                  <a:extLst>
                    <a:ext uri="{9D8B030D-6E8A-4147-A177-3AD203B41FA5}">
                      <a16:colId xmlns:a16="http://schemas.microsoft.com/office/drawing/2014/main" val="493563803"/>
                    </a:ext>
                  </a:extLst>
                </a:gridCol>
              </a:tblGrid>
              <a:tr h="401605">
                <a:tc>
                  <a:txBody>
                    <a:bodyPr/>
                    <a:lstStyle/>
                    <a:p>
                      <a:pPr marL="0" marR="0">
                        <a:spcBef>
                          <a:spcPts val="0"/>
                        </a:spcBef>
                        <a:spcAft>
                          <a:spcPts val="0"/>
                        </a:spcAft>
                      </a:pPr>
                      <a:r>
                        <a:rPr lang="en-US" sz="1700">
                          <a:effectLst/>
                        </a:rPr>
                        <a:t>Providers</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ctr">
                        <a:spcBef>
                          <a:spcPts val="0"/>
                        </a:spcBef>
                        <a:spcAft>
                          <a:spcPts val="0"/>
                        </a:spcAft>
                      </a:pPr>
                      <a:r>
                        <a:rPr lang="en-US" sz="1700">
                          <a:effectLst/>
                        </a:rPr>
                        <a:t>          LEAs</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ctr">
                        <a:spcBef>
                          <a:spcPts val="0"/>
                        </a:spcBef>
                        <a:spcAft>
                          <a:spcPts val="0"/>
                        </a:spcAft>
                      </a:pPr>
                      <a:r>
                        <a:rPr lang="en-US" sz="1700">
                          <a:effectLst/>
                        </a:rPr>
                        <a:t>            Schools</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ctr">
                        <a:spcBef>
                          <a:spcPts val="0"/>
                        </a:spcBef>
                        <a:spcAft>
                          <a:spcPts val="0"/>
                        </a:spcAft>
                      </a:pPr>
                      <a:r>
                        <a:rPr lang="en-US" sz="1700">
                          <a:effectLst/>
                        </a:rPr>
                        <a:t>          Educators</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ctr">
                        <a:spcBef>
                          <a:spcPts val="0"/>
                        </a:spcBef>
                        <a:spcAft>
                          <a:spcPts val="0"/>
                        </a:spcAft>
                      </a:pPr>
                      <a:r>
                        <a:rPr lang="en-US" sz="1700">
                          <a:effectLst/>
                        </a:rPr>
                        <a:t>                Rosters</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ctr">
                        <a:spcBef>
                          <a:spcPts val="0"/>
                        </a:spcBef>
                        <a:spcAft>
                          <a:spcPts val="0"/>
                        </a:spcAft>
                      </a:pPr>
                      <a:r>
                        <a:rPr lang="en-US" sz="1700">
                          <a:effectLst/>
                        </a:rPr>
                        <a:t>            Students</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extLst>
                  <a:ext uri="{0D108BD9-81ED-4DB2-BD59-A6C34878D82A}">
                    <a16:rowId xmlns:a16="http://schemas.microsoft.com/office/drawing/2014/main" val="715270451"/>
                  </a:ext>
                </a:extLst>
              </a:tr>
              <a:tr h="401605">
                <a:tc>
                  <a:txBody>
                    <a:bodyPr/>
                    <a:lstStyle/>
                    <a:p>
                      <a:pPr marL="0" marR="0">
                        <a:spcBef>
                          <a:spcPts val="0"/>
                        </a:spcBef>
                        <a:spcAft>
                          <a:spcPts val="0"/>
                        </a:spcAft>
                      </a:pPr>
                      <a:r>
                        <a:rPr lang="en-US" sz="1700" dirty="0">
                          <a:effectLst/>
                        </a:rPr>
                        <a:t>BFK</a:t>
                      </a:r>
                      <a:endParaRPr lang="en-US" sz="1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 86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370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7,228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37,277</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200,768</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extLst>
                  <a:ext uri="{0D108BD9-81ED-4DB2-BD59-A6C34878D82A}">
                    <a16:rowId xmlns:a16="http://schemas.microsoft.com/office/drawing/2014/main" val="3150053439"/>
                  </a:ext>
                </a:extLst>
              </a:tr>
              <a:tr h="401605">
                <a:tc>
                  <a:txBody>
                    <a:bodyPr/>
                    <a:lstStyle/>
                    <a:p>
                      <a:pPr marL="0" marR="0">
                        <a:spcBef>
                          <a:spcPts val="0"/>
                        </a:spcBef>
                        <a:spcAft>
                          <a:spcPts val="0"/>
                        </a:spcAft>
                      </a:pPr>
                      <a:r>
                        <a:rPr lang="en-US" sz="1700">
                          <a:effectLst/>
                        </a:rPr>
                        <a:t>MCOECN</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995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2,786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42,132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214,500</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1,276,870</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extLst>
                  <a:ext uri="{0D108BD9-81ED-4DB2-BD59-A6C34878D82A}">
                    <a16:rowId xmlns:a16="http://schemas.microsoft.com/office/drawing/2014/main" val="499174666"/>
                  </a:ext>
                </a:extLst>
              </a:tr>
              <a:tr h="401605">
                <a:tc>
                  <a:txBody>
                    <a:bodyPr/>
                    <a:lstStyle/>
                    <a:p>
                      <a:pPr marL="0" marR="0" algn="r">
                        <a:spcBef>
                          <a:spcPts val="0"/>
                        </a:spcBef>
                        <a:spcAft>
                          <a:spcPts val="0"/>
                        </a:spcAft>
                      </a:pPr>
                      <a:r>
                        <a:rPr lang="en-US" sz="1700">
                          <a:effectLst/>
                        </a:rPr>
                        <a:t>Total</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1,081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3,156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49,360 </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a:effectLst/>
                        </a:rPr>
                        <a:t>251,777</a:t>
                      </a:r>
                      <a:endParaRPr lang="en-US" sz="190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tc>
                  <a:txBody>
                    <a:bodyPr/>
                    <a:lstStyle/>
                    <a:p>
                      <a:pPr marL="0" marR="0" algn="r">
                        <a:spcBef>
                          <a:spcPts val="0"/>
                        </a:spcBef>
                        <a:spcAft>
                          <a:spcPts val="0"/>
                        </a:spcAft>
                      </a:pPr>
                      <a:r>
                        <a:rPr lang="en-US" sz="1700" dirty="0">
                          <a:effectLst/>
                        </a:rPr>
                        <a:t>1,477,638</a:t>
                      </a:r>
                      <a:endParaRPr lang="en-US" sz="1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20129" marR="120129" marT="0" marB="0"/>
                </a:tc>
                <a:extLst>
                  <a:ext uri="{0D108BD9-81ED-4DB2-BD59-A6C34878D82A}">
                    <a16:rowId xmlns:a16="http://schemas.microsoft.com/office/drawing/2014/main" val="4051701372"/>
                  </a:ext>
                </a:extLst>
              </a:tr>
            </a:tbl>
          </a:graphicData>
        </a:graphic>
      </p:graphicFrame>
    </p:spTree>
    <p:extLst>
      <p:ext uri="{BB962C8B-B14F-4D97-AF65-F5344CB8AC3E}">
        <p14:creationId xmlns:p14="http://schemas.microsoft.com/office/powerpoint/2010/main" val="309609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Transparency</a:t>
            </a: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4"/>
          <a:stretch>
            <a:fillRect/>
          </a:stretch>
        </p:blipFill>
        <p:spPr>
          <a:xfrm>
            <a:off x="0" y="0"/>
            <a:ext cx="12192000" cy="8089751"/>
          </a:xfrm>
          <a:prstGeom prst="rect">
            <a:avLst/>
          </a:prstGeom>
        </p:spPr>
      </p:pic>
    </p:spTree>
    <p:extLst>
      <p:ext uri="{BB962C8B-B14F-4D97-AF65-F5344CB8AC3E}">
        <p14:creationId xmlns:p14="http://schemas.microsoft.com/office/powerpoint/2010/main" val="164512518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688072-4D4D-44B0-9649-9222ED3482CD}"/>
              </a:ext>
            </a:extLst>
          </p:cNvPr>
          <p:cNvSpPr>
            <a:spLocks noGrp="1"/>
          </p:cNvSpPr>
          <p:nvPr>
            <p:ph type="title"/>
          </p:nvPr>
        </p:nvSpPr>
        <p:spPr>
          <a:xfrm>
            <a:off x="521217" y="297648"/>
            <a:ext cx="11199727" cy="1647232"/>
          </a:xfrm>
          <a:scene3d>
            <a:camera prst="orthographicFront"/>
            <a:lightRig rig="threePt" dir="t"/>
          </a:scene3d>
          <a:sp3d>
            <a:bevelT w="152400" h="50800" prst="softRound"/>
          </a:sp3d>
        </p:spPr>
        <p:txBody>
          <a:bodyPr>
            <a:normAutofit fontScale="90000"/>
          </a:bodyPr>
          <a:lstStyle/>
          <a:p>
            <a:pPr lvl="0">
              <a:defRPr/>
            </a:pPr>
            <a:br>
              <a:rPr lang="en-US" b="1" dirty="0">
                <a:solidFill>
                  <a:prstClr val="black"/>
                </a:solidFill>
              </a:rPr>
            </a:br>
            <a:r>
              <a:rPr lang="en-US" sz="6700" dirty="0"/>
              <a:t>Roster Verification</a:t>
            </a:r>
            <a:br>
              <a:rPr lang="en-US" sz="6700" dirty="0"/>
            </a:br>
            <a:r>
              <a:rPr lang="en-US" sz="6700" dirty="0"/>
              <a:t>Building Trust </a:t>
            </a:r>
            <a:br>
              <a:rPr lang="en-US" b="1" dirty="0">
                <a:solidFill>
                  <a:prstClr val="black"/>
                </a:solidFill>
              </a:rPr>
            </a:br>
            <a:endParaRPr lang="en-US" dirty="0"/>
          </a:p>
        </p:txBody>
      </p:sp>
      <p:sp>
        <p:nvSpPr>
          <p:cNvPr id="10" name="TextBox 9"/>
          <p:cNvSpPr txBox="1"/>
          <p:nvPr/>
        </p:nvSpPr>
        <p:spPr>
          <a:xfrm rot="19529381">
            <a:off x="4384310" y="5326184"/>
            <a:ext cx="223643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cxnSp>
        <p:nvCxnSpPr>
          <p:cNvPr id="20" name="Straight Arrow Connector 19"/>
          <p:cNvCxnSpPr/>
          <p:nvPr/>
        </p:nvCxnSpPr>
        <p:spPr>
          <a:xfrm flipV="1">
            <a:off x="5361140" y="2483511"/>
            <a:ext cx="6212909" cy="43744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6332056" y="1655987"/>
            <a:ext cx="3679009" cy="250593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108" y="2649422"/>
            <a:ext cx="3635828" cy="3635828"/>
          </a:xfrm>
          <a:prstGeom prst="rect">
            <a:avLst/>
          </a:prstGeom>
        </p:spPr>
      </p:pic>
      <p:cxnSp>
        <p:nvCxnSpPr>
          <p:cNvPr id="14" name="Straight Arrow Connector 13"/>
          <p:cNvCxnSpPr/>
          <p:nvPr/>
        </p:nvCxnSpPr>
        <p:spPr>
          <a:xfrm flipV="1">
            <a:off x="3002947" y="2483511"/>
            <a:ext cx="3685254" cy="25710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70126" y="2538577"/>
            <a:ext cx="4445847" cy="3172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313895" y="2511044"/>
            <a:ext cx="5626644" cy="3899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http://blogs.sas.com/content/statelocalgov/files/2013/08/EVAAS-OH-sni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4957" y="1654628"/>
            <a:ext cx="2063722" cy="23964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409AEDD-E84B-4DEA-8BDF-51E35386FE70}"/>
              </a:ext>
            </a:extLst>
          </p:cNvPr>
          <p:cNvPicPr>
            <a:picLocks noChangeAspect="1"/>
          </p:cNvPicPr>
          <p:nvPr/>
        </p:nvPicPr>
        <p:blipFill>
          <a:blip r:embed="rId7"/>
          <a:stretch>
            <a:fillRect/>
          </a:stretch>
        </p:blipFill>
        <p:spPr>
          <a:xfrm>
            <a:off x="146968" y="4511040"/>
            <a:ext cx="4078904" cy="2249115"/>
          </a:xfrm>
          <a:prstGeom prst="rect">
            <a:avLst/>
          </a:prstGeom>
          <a:ln w="38100">
            <a:solidFill>
              <a:schemeClr val="tx1"/>
            </a:solidFill>
          </a:ln>
        </p:spPr>
      </p:pic>
    </p:spTree>
    <p:extLst>
      <p:ext uri="{BB962C8B-B14F-4D97-AF65-F5344CB8AC3E}">
        <p14:creationId xmlns:p14="http://schemas.microsoft.com/office/powerpoint/2010/main" val="119215603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838200" y="1733050"/>
            <a:ext cx="10515600" cy="4154984"/>
          </a:xfrm>
          <a:prstGeom prst="rect">
            <a:avLst/>
          </a:prstGeom>
        </p:spPr>
        <p:txBody>
          <a:bodyPr wrap="square">
            <a:spAutoFit/>
          </a:bodyPr>
          <a:lstStyle/>
          <a:p>
            <a:pPr marL="457200" indent="-457200">
              <a:buFont typeface="+mj-lt"/>
              <a:buAutoNum type="arabicPeriod"/>
            </a:pPr>
            <a:r>
              <a:rPr lang="en-US" sz="2400" dirty="0"/>
              <a:t>The grades/classes/subjects they taught; </a:t>
            </a:r>
          </a:p>
          <a:p>
            <a:pPr marL="457200" indent="-457200">
              <a:buFont typeface="+mj-lt"/>
              <a:buAutoNum type="arabicPeriod"/>
            </a:pPr>
            <a:endParaRPr lang="en-US" sz="2400" dirty="0"/>
          </a:p>
          <a:p>
            <a:pPr marL="457200" indent="-457200">
              <a:buFont typeface="+mj-lt"/>
              <a:buAutoNum type="arabicPeriod"/>
            </a:pPr>
            <a:r>
              <a:rPr lang="en-US" sz="2400" dirty="0"/>
              <a:t>The students who received instruction from them; </a:t>
            </a:r>
            <a:r>
              <a:rPr lang="en-US" sz="2400" dirty="0">
                <a:solidFill>
                  <a:srgbClr val="0070C0"/>
                </a:solidFill>
              </a:rPr>
              <a:t>REMINDER:  WE ARE NOT REPLACING STUDENT NAMES IN BFK•LINK ® CE WITH NAMES FROM THE IBM SSID SYSTEM!</a:t>
            </a:r>
          </a:p>
          <a:p>
            <a:pPr marL="457200" indent="-457200">
              <a:buFont typeface="+mj-lt"/>
              <a:buAutoNum type="arabicPeriod"/>
            </a:pPr>
            <a:endParaRPr lang="en-US" sz="2400" dirty="0"/>
          </a:p>
          <a:p>
            <a:pPr marL="457200" indent="-457200">
              <a:buFont typeface="+mj-lt"/>
              <a:buAutoNum type="arabicPeriod"/>
            </a:pPr>
            <a:r>
              <a:rPr lang="en-US" sz="2400" dirty="0"/>
              <a:t>The months during which students received instruction from them; and </a:t>
            </a:r>
          </a:p>
          <a:p>
            <a:pPr marL="457200" indent="-457200">
              <a:buFont typeface="+mj-lt"/>
              <a:buAutoNum type="arabicPeriod"/>
            </a:pPr>
            <a:endParaRPr lang="en-US" sz="2400" dirty="0"/>
          </a:p>
          <a:p>
            <a:pPr marL="457200" indent="-457200">
              <a:buFont typeface="+mj-lt"/>
              <a:buAutoNum type="arabicPeriod"/>
            </a:pPr>
            <a:r>
              <a:rPr lang="en-US" sz="2400" dirty="0"/>
              <a:t>The percentage of instructional responsibility they had for each student during the months selected (verifying a percentage of sole or shared instructional responsibility). </a:t>
            </a:r>
          </a:p>
        </p:txBody>
      </p:sp>
      <p:sp>
        <p:nvSpPr>
          <p:cNvPr id="2" name="Title 1">
            <a:extLst>
              <a:ext uri="{FF2B5EF4-FFF2-40B4-BE49-F238E27FC236}">
                <a16:creationId xmlns:a16="http://schemas.microsoft.com/office/drawing/2014/main" id="{C0EC869E-9FA9-4075-A06B-B61A46FE832F}"/>
              </a:ext>
            </a:extLst>
          </p:cNvPr>
          <p:cNvSpPr>
            <a:spLocks noGrp="1"/>
          </p:cNvSpPr>
          <p:nvPr>
            <p:ph type="title"/>
          </p:nvPr>
        </p:nvSpPr>
        <p:spPr>
          <a:scene3d>
            <a:camera prst="orthographicFront"/>
            <a:lightRig rig="threePt" dir="t"/>
          </a:scene3d>
          <a:sp3d>
            <a:bevelT w="152400" h="50800" prst="softRound"/>
          </a:sp3d>
        </p:spPr>
        <p:txBody>
          <a:bodyPr>
            <a:noAutofit/>
          </a:bodyPr>
          <a:lstStyle/>
          <a:p>
            <a:r>
              <a:rPr lang="en-US" sz="4800" b="1" dirty="0"/>
              <a:t>Educators verify the following four pieces of information</a:t>
            </a:r>
            <a:endParaRPr lang="en-US" sz="4800" dirty="0"/>
          </a:p>
        </p:txBody>
      </p:sp>
    </p:spTree>
    <p:extLst>
      <p:ext uri="{BB962C8B-B14F-4D97-AF65-F5344CB8AC3E}">
        <p14:creationId xmlns:p14="http://schemas.microsoft.com/office/powerpoint/2010/main" val="419377190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fontScale="90000"/>
          </a:bodyPr>
          <a:lstStyle/>
          <a:p>
            <a:pPr algn="l"/>
            <a:br>
              <a:rPr lang="en-US" sz="3100" b="1" dirty="0">
                <a:latin typeface="Arial Black" panose="020B0A04020102020204" pitchFamily="34" charset="0"/>
              </a:rPr>
            </a:br>
            <a:r>
              <a:rPr lang="en-US" sz="6700" b="1" dirty="0"/>
              <a:t>Timeline for Roster Verification</a:t>
            </a:r>
            <a:br>
              <a:rPr lang="en-US" b="1" dirty="0">
                <a:latin typeface="Arial Black" panose="020B0A04020102020204" pitchFamily="34" charset="0"/>
              </a:rPr>
            </a:br>
            <a:endParaRPr lang="en-US" b="1" dirty="0">
              <a:latin typeface="Arial Black" panose="020B0A04020102020204" pitchFamily="34" charset="0"/>
            </a:endParaRPr>
          </a:p>
        </p:txBody>
      </p:sp>
      <p:sp>
        <p:nvSpPr>
          <p:cNvPr id="5" name="TextBox 4"/>
          <p:cNvSpPr txBox="1"/>
          <p:nvPr/>
        </p:nvSpPr>
        <p:spPr>
          <a:xfrm>
            <a:off x="838200" y="1690688"/>
            <a:ext cx="10515600" cy="224676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January &amp; February, 2018 – Intent &amp; authorization completed by Superintendent</a:t>
            </a:r>
          </a:p>
          <a:p>
            <a:pPr marL="457200" lvl="0" indent="-457200" fontAlgn="base">
              <a:buFont typeface="Wingdings" panose="05000000000000000000" pitchFamily="2" charset="2"/>
              <a:buChar char="Ø"/>
            </a:pPr>
            <a:r>
              <a:rPr lang="en-US" sz="2800" dirty="0"/>
              <a:t>March 1 through March 23, 2018 – data loading processes completed</a:t>
            </a:r>
          </a:p>
          <a:p>
            <a:pPr marL="457200" lvl="0" indent="-457200" fontAlgn="base">
              <a:buFont typeface="Wingdings" panose="05000000000000000000" pitchFamily="2" charset="2"/>
              <a:buChar char="Ø"/>
            </a:pPr>
            <a:r>
              <a:rPr lang="en-US" sz="2800" dirty="0"/>
              <a:t>Prior to April 2 – confirmation of access for district principals</a:t>
            </a:r>
          </a:p>
        </p:txBody>
      </p:sp>
      <p:pic>
        <p:nvPicPr>
          <p:cNvPr id="3" name="Picture 2">
            <a:extLst>
              <a:ext uri="{FF2B5EF4-FFF2-40B4-BE49-F238E27FC236}">
                <a16:creationId xmlns:a16="http://schemas.microsoft.com/office/drawing/2014/main" id="{21B22ADD-EF42-45E8-B257-448FD60ECF18}"/>
              </a:ext>
            </a:extLst>
          </p:cNvPr>
          <p:cNvPicPr>
            <a:picLocks noChangeAspect="1"/>
          </p:cNvPicPr>
          <p:nvPr/>
        </p:nvPicPr>
        <p:blipFill>
          <a:blip r:embed="rId4"/>
          <a:stretch>
            <a:fillRect/>
          </a:stretch>
        </p:blipFill>
        <p:spPr>
          <a:xfrm>
            <a:off x="1858416" y="3937457"/>
            <a:ext cx="6684006" cy="2328397"/>
          </a:xfrm>
          <a:prstGeom prst="rect">
            <a:avLst/>
          </a:prstGeom>
        </p:spPr>
      </p:pic>
    </p:spTree>
    <p:extLst>
      <p:ext uri="{BB962C8B-B14F-4D97-AF65-F5344CB8AC3E}">
        <p14:creationId xmlns:p14="http://schemas.microsoft.com/office/powerpoint/2010/main" val="264948581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robserver.com.au.s3.amazonaws.com/wp-content/uploads/2015/01/FEATURE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341" y="-266700"/>
            <a:ext cx="15739110" cy="6943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628" y="150198"/>
            <a:ext cx="11947683" cy="5512278"/>
          </a:xfrm>
          <a:prstGeom prst="rect">
            <a:avLst/>
          </a:prstGeom>
        </p:spPr>
        <p:txBody>
          <a:bodyPr wrap="square">
            <a:spAutoFit/>
          </a:bodyPr>
          <a:lstStyle/>
          <a:p>
            <a:endParaRPr lang="en-US" sz="2000" b="1" dirty="0">
              <a:solidFill>
                <a:schemeClr val="bg1"/>
              </a:solidFill>
            </a:endParaRPr>
          </a:p>
          <a:p>
            <a:r>
              <a:rPr lang="en-US" sz="2000" b="1" dirty="0">
                <a:solidFill>
                  <a:schemeClr val="bg1"/>
                </a:solidFill>
              </a:rPr>
              <a:t>Statewide:  all licensed/certified teachers planning and/or providing instruction for students in: </a:t>
            </a:r>
          </a:p>
          <a:p>
            <a:endParaRPr lang="en-US" dirty="0">
              <a:solidFill>
                <a:schemeClr val="bg1"/>
              </a:solidFill>
            </a:endParaRPr>
          </a:p>
          <a:p>
            <a:pPr marL="285750" indent="-285750">
              <a:buFont typeface="Wingdings" panose="05000000000000000000" pitchFamily="2" charset="2"/>
              <a:buChar char="Ø"/>
            </a:pPr>
            <a:r>
              <a:rPr lang="en-US" sz="2400" dirty="0">
                <a:solidFill>
                  <a:schemeClr val="bg1"/>
                </a:solidFill>
              </a:rPr>
              <a:t>Grades 4, 5, 6, 7 and 8 Math and English Language Arts; </a:t>
            </a:r>
          </a:p>
          <a:p>
            <a:pPr marL="285750" indent="-285750">
              <a:buFont typeface="Wingdings" panose="05000000000000000000" pitchFamily="2" charset="2"/>
              <a:buChar char="Ø"/>
            </a:pPr>
            <a:r>
              <a:rPr lang="en-US" sz="2400" dirty="0">
                <a:solidFill>
                  <a:schemeClr val="bg1"/>
                </a:solidFill>
              </a:rPr>
              <a:t>Grades 5 and 8 Science. </a:t>
            </a:r>
          </a:p>
          <a:p>
            <a:endParaRPr lang="en-US" dirty="0">
              <a:solidFill>
                <a:schemeClr val="bg1"/>
              </a:solidFill>
            </a:endParaRPr>
          </a:p>
          <a:p>
            <a:r>
              <a:rPr lang="en-US" sz="2800" dirty="0">
                <a:solidFill>
                  <a:schemeClr val="bg1"/>
                </a:solidFill>
              </a:rPr>
              <a:t>HIGH SCHOOL</a:t>
            </a:r>
          </a:p>
          <a:p>
            <a:pPr marL="285750" indent="-285750">
              <a:buFont typeface="Wingdings" panose="05000000000000000000" pitchFamily="2" charset="2"/>
              <a:buChar char="Ø"/>
            </a:pPr>
            <a:r>
              <a:rPr lang="en-US" sz="2400" dirty="0">
                <a:solidFill>
                  <a:schemeClr val="bg1"/>
                </a:solidFill>
              </a:rPr>
              <a:t>Algebra I for high school credit; </a:t>
            </a:r>
          </a:p>
          <a:p>
            <a:pPr marL="285750" indent="-285750">
              <a:buFont typeface="Wingdings" panose="05000000000000000000" pitchFamily="2" charset="2"/>
              <a:buChar char="Ø"/>
            </a:pPr>
            <a:r>
              <a:rPr lang="en-US" sz="2400" dirty="0">
                <a:solidFill>
                  <a:schemeClr val="bg1"/>
                </a:solidFill>
              </a:rPr>
              <a:t>American Government for high school credit;</a:t>
            </a:r>
          </a:p>
          <a:p>
            <a:pPr marL="285750" indent="-285750">
              <a:buFont typeface="Wingdings" panose="05000000000000000000" pitchFamily="2" charset="2"/>
              <a:buChar char="Ø"/>
            </a:pPr>
            <a:r>
              <a:rPr lang="en-US" sz="2400" dirty="0">
                <a:solidFill>
                  <a:schemeClr val="bg1"/>
                </a:solidFill>
              </a:rPr>
              <a:t>American History for high school credit; </a:t>
            </a:r>
          </a:p>
          <a:p>
            <a:pPr marL="285750" indent="-285750">
              <a:buFont typeface="Wingdings" panose="05000000000000000000" pitchFamily="2" charset="2"/>
              <a:buChar char="Ø"/>
            </a:pPr>
            <a:r>
              <a:rPr lang="en-US" sz="2400" dirty="0">
                <a:solidFill>
                  <a:schemeClr val="bg1"/>
                </a:solidFill>
              </a:rPr>
              <a:t>Biology for high school credit; </a:t>
            </a:r>
          </a:p>
          <a:p>
            <a:pPr marL="285750" indent="-285750">
              <a:buFont typeface="Wingdings" panose="05000000000000000000" pitchFamily="2" charset="2"/>
              <a:buChar char="Ø"/>
            </a:pPr>
            <a:r>
              <a:rPr lang="en-US" sz="2400" dirty="0">
                <a:solidFill>
                  <a:schemeClr val="bg1"/>
                </a:solidFill>
              </a:rPr>
              <a:t>English I &amp; II for high school credit; </a:t>
            </a:r>
          </a:p>
          <a:p>
            <a:pPr marL="285750" indent="-285750">
              <a:buFont typeface="Wingdings" panose="05000000000000000000" pitchFamily="2" charset="2"/>
              <a:buChar char="Ø"/>
            </a:pPr>
            <a:r>
              <a:rPr lang="en-US" sz="2400" dirty="0">
                <a:solidFill>
                  <a:schemeClr val="bg1"/>
                </a:solidFill>
              </a:rPr>
              <a:t>Geometry for high school credit; and </a:t>
            </a:r>
          </a:p>
          <a:p>
            <a:pPr marL="285750" indent="-285750">
              <a:buFont typeface="Wingdings" panose="05000000000000000000" pitchFamily="2" charset="2"/>
              <a:buChar char="Ø"/>
            </a:pPr>
            <a:r>
              <a:rPr lang="en-US" sz="2400" dirty="0">
                <a:solidFill>
                  <a:schemeClr val="bg1"/>
                </a:solidFill>
              </a:rPr>
              <a:t>Integrated Math I &amp; II for high school credit. </a:t>
            </a:r>
          </a:p>
          <a:p>
            <a:pPr marL="0" lvl="1">
              <a:lnSpc>
                <a:spcPct val="115000"/>
              </a:lnSpc>
            </a:pPr>
            <a:endParaRPr lang="en-US" sz="2800" dirty="0">
              <a:solidFill>
                <a:schemeClr val="bg1"/>
              </a:solidFill>
              <a:latin typeface="squeaky chalk sound" pitchFamily="2"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rot="20869237">
            <a:off x="5283005" y="1643282"/>
            <a:ext cx="2871133" cy="515942"/>
          </a:xfrm>
          <a:noFill/>
          <a:effectLst>
            <a:innerShdw blurRad="114300">
              <a:prstClr val="black"/>
            </a:innerShdw>
          </a:effectLst>
        </p:spPr>
        <p:txBody>
          <a:bodyPr>
            <a:normAutofit fontScale="90000"/>
          </a:bodyPr>
          <a:lstStyle/>
          <a:p>
            <a:r>
              <a:rPr lang="en-US" sz="6000" dirty="0">
                <a:solidFill>
                  <a:srgbClr val="FFFF00"/>
                </a:solidFill>
                <a:latin typeface="squeaky chalk sound" pitchFamily="2" charset="0"/>
                <a:ea typeface="+mn-ea"/>
                <a:cs typeface="+mn-cs"/>
              </a:rPr>
              <a:t>  </a:t>
            </a:r>
            <a:r>
              <a:rPr lang="en-US" sz="6000" dirty="0">
                <a:solidFill>
                  <a:srgbClr val="FFFF00"/>
                </a:solidFill>
                <a:latin typeface="squeaky chalk sound"/>
                <a:ea typeface="+mn-ea"/>
                <a:cs typeface="+mn-cs"/>
              </a:rPr>
              <a:t>Scope</a:t>
            </a:r>
          </a:p>
        </p:txBody>
      </p:sp>
    </p:spTree>
    <p:extLst>
      <p:ext uri="{BB962C8B-B14F-4D97-AF65-F5344CB8AC3E}">
        <p14:creationId xmlns:p14="http://schemas.microsoft.com/office/powerpoint/2010/main" val="12119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E478BA-62AA-426F-863C-676F08124CD6}"/>
              </a:ext>
            </a:extLst>
          </p:cNvPr>
          <p:cNvGraphicFramePr>
            <a:graphicFrameLocks noGrp="1"/>
          </p:cNvGraphicFramePr>
          <p:nvPr>
            <p:extLst/>
          </p:nvPr>
        </p:nvGraphicFramePr>
        <p:xfrm>
          <a:off x="236415" y="676674"/>
          <a:ext cx="11719169" cy="5326657"/>
        </p:xfrm>
        <a:graphic>
          <a:graphicData uri="http://schemas.openxmlformats.org/drawingml/2006/table">
            <a:tbl>
              <a:tblPr firstRow="1" bandRow="1">
                <a:tableStyleId>{5940675A-B579-460E-94D1-54222C63F5DA}</a:tableStyleId>
              </a:tblPr>
              <a:tblGrid>
                <a:gridCol w="2319216">
                  <a:extLst>
                    <a:ext uri="{9D8B030D-6E8A-4147-A177-3AD203B41FA5}">
                      <a16:colId xmlns:a16="http://schemas.microsoft.com/office/drawing/2014/main" val="2673726615"/>
                    </a:ext>
                  </a:extLst>
                </a:gridCol>
                <a:gridCol w="1203569">
                  <a:extLst>
                    <a:ext uri="{9D8B030D-6E8A-4147-A177-3AD203B41FA5}">
                      <a16:colId xmlns:a16="http://schemas.microsoft.com/office/drawing/2014/main" val="3319445820"/>
                    </a:ext>
                  </a:extLst>
                </a:gridCol>
                <a:gridCol w="1641231">
                  <a:extLst>
                    <a:ext uri="{9D8B030D-6E8A-4147-A177-3AD203B41FA5}">
                      <a16:colId xmlns:a16="http://schemas.microsoft.com/office/drawing/2014/main" val="2512478148"/>
                    </a:ext>
                  </a:extLst>
                </a:gridCol>
                <a:gridCol w="1246027">
                  <a:extLst>
                    <a:ext uri="{9D8B030D-6E8A-4147-A177-3AD203B41FA5}">
                      <a16:colId xmlns:a16="http://schemas.microsoft.com/office/drawing/2014/main" val="1769517845"/>
                    </a:ext>
                  </a:extLst>
                </a:gridCol>
                <a:gridCol w="2395942">
                  <a:extLst>
                    <a:ext uri="{9D8B030D-6E8A-4147-A177-3AD203B41FA5}">
                      <a16:colId xmlns:a16="http://schemas.microsoft.com/office/drawing/2014/main" val="425028190"/>
                    </a:ext>
                  </a:extLst>
                </a:gridCol>
                <a:gridCol w="2913184">
                  <a:extLst>
                    <a:ext uri="{9D8B030D-6E8A-4147-A177-3AD203B41FA5}">
                      <a16:colId xmlns:a16="http://schemas.microsoft.com/office/drawing/2014/main" val="143442631"/>
                    </a:ext>
                  </a:extLst>
                </a:gridCol>
              </a:tblGrid>
              <a:tr h="526472">
                <a:tc>
                  <a:txBody>
                    <a:bodyPr/>
                    <a:lstStyle/>
                    <a:p>
                      <a:pPr algn="ctr"/>
                      <a:r>
                        <a:rPr lang="en-US" sz="2800" b="1" dirty="0"/>
                        <a:t>Purposes</a:t>
                      </a:r>
                    </a:p>
                  </a:txBody>
                  <a:tcPr/>
                </a:tc>
                <a:tc>
                  <a:txBody>
                    <a:bodyPr/>
                    <a:lstStyle/>
                    <a:p>
                      <a:pPr algn="ctr"/>
                      <a:r>
                        <a:rPr lang="en-US" sz="2800" b="1" dirty="0"/>
                        <a:t>Scores</a:t>
                      </a:r>
                    </a:p>
                  </a:txBody>
                  <a:tcPr/>
                </a:tc>
                <a:tc>
                  <a:txBody>
                    <a:bodyPr/>
                    <a:lstStyle/>
                    <a:p>
                      <a:pPr algn="ctr"/>
                      <a:r>
                        <a:rPr lang="en-US" sz="2800" b="1" dirty="0"/>
                        <a:t>Formulas</a:t>
                      </a:r>
                    </a:p>
                  </a:txBody>
                  <a:tcPr/>
                </a:tc>
                <a:tc>
                  <a:txBody>
                    <a:bodyPr/>
                    <a:lstStyle/>
                    <a:p>
                      <a:pPr algn="ctr"/>
                      <a:r>
                        <a:rPr lang="en-US" sz="2800" b="1" dirty="0"/>
                        <a:t>Tests</a:t>
                      </a:r>
                    </a:p>
                  </a:txBody>
                  <a:tcPr/>
                </a:tc>
                <a:tc>
                  <a:txBody>
                    <a:bodyPr/>
                    <a:lstStyle/>
                    <a:p>
                      <a:pPr algn="ctr"/>
                      <a:r>
                        <a:rPr lang="en-US" sz="2800" b="1" dirty="0"/>
                        <a:t>Roster Data</a:t>
                      </a:r>
                    </a:p>
                  </a:txBody>
                  <a:tcPr/>
                </a:tc>
                <a:tc>
                  <a:txBody>
                    <a:bodyPr/>
                    <a:lstStyle/>
                    <a:p>
                      <a:pPr algn="ctr"/>
                      <a:r>
                        <a:rPr lang="en-US" sz="2800" b="1" dirty="0"/>
                        <a:t>Participants</a:t>
                      </a:r>
                    </a:p>
                  </a:txBody>
                  <a:tcPr/>
                </a:tc>
                <a:extLst>
                  <a:ext uri="{0D108BD9-81ED-4DB2-BD59-A6C34878D82A}">
                    <a16:rowId xmlns:a16="http://schemas.microsoft.com/office/drawing/2014/main" val="433175884"/>
                  </a:ext>
                </a:extLst>
              </a:tr>
              <a:tr h="3313676">
                <a:tc>
                  <a:txBody>
                    <a:bodyPr/>
                    <a:lstStyle/>
                    <a:p>
                      <a:pPr algn="ctr"/>
                      <a:br>
                        <a:rPr lang="en-US" dirty="0"/>
                      </a:br>
                      <a:r>
                        <a:rPr lang="en-US" b="1" dirty="0">
                          <a:sym typeface="Wingdings" panose="05000000000000000000" pitchFamily="2" charset="2"/>
                        </a:rPr>
                        <a:t>EVAAS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Informing         OTES</a:t>
                      </a:r>
                      <a:br>
                        <a:rPr lang="en-US" dirty="0">
                          <a:sym typeface="Wingdings" panose="05000000000000000000" pitchFamily="2" charset="2"/>
                        </a:rPr>
                      </a:br>
                      <a:r>
                        <a:rPr lang="en-US" dirty="0">
                          <a:sym typeface="Wingdings" panose="05000000000000000000" pitchFamily="2" charset="2"/>
                        </a:rPr>
                        <a:t>Instructional</a:t>
                      </a:r>
                      <a:br>
                        <a:rPr lang="en-US" dirty="0">
                          <a:sym typeface="Wingdings" panose="05000000000000000000" pitchFamily="2" charset="2"/>
                        </a:rPr>
                      </a:br>
                      <a:r>
                        <a:rPr lang="en-US" dirty="0">
                          <a:sym typeface="Wingdings" panose="05000000000000000000" pitchFamily="2" charset="2"/>
                        </a:rPr>
                        <a:t>Practice</a:t>
                      </a:r>
                      <a:endParaRPr lang="en-US" dirty="0"/>
                    </a:p>
                  </a:txBody>
                  <a:tcPr/>
                </a:tc>
                <a:tc>
                  <a:txBody>
                    <a:bodyPr/>
                    <a:lstStyle/>
                    <a:p>
                      <a:endParaRPr lang="en-US" dirty="0"/>
                    </a:p>
                    <a:p>
                      <a:endParaRPr lang="en-US" dirty="0"/>
                    </a:p>
                    <a:p>
                      <a:r>
                        <a:rPr lang="en-US" dirty="0"/>
                        <a:t>Teacher-level Value-Added Scores</a:t>
                      </a:r>
                    </a:p>
                  </a:txBody>
                  <a:tcPr/>
                </a:tc>
                <a:tc>
                  <a:txBody>
                    <a:bodyPr/>
                    <a:lstStyle/>
                    <a:p>
                      <a:endParaRPr lang="en-US" dirty="0"/>
                    </a:p>
                    <a:p>
                      <a:endParaRPr lang="en-US" dirty="0"/>
                    </a:p>
                    <a:p>
                      <a:br>
                        <a:rPr lang="en-US" dirty="0"/>
                      </a:br>
                      <a:r>
                        <a:rPr lang="en-US" dirty="0"/>
                        <a:t>SAS Processes &amp; Formulas</a:t>
                      </a:r>
                    </a:p>
                  </a:txBody>
                  <a:tcPr/>
                </a:tc>
                <a:tc>
                  <a:txBody>
                    <a:bodyPr/>
                    <a:lstStyle/>
                    <a:p>
                      <a:endParaRPr lang="en-US" dirty="0"/>
                    </a:p>
                    <a:p>
                      <a:endParaRPr lang="en-US" dirty="0"/>
                    </a:p>
                    <a:p>
                      <a:br>
                        <a:rPr lang="en-US" dirty="0"/>
                      </a:br>
                      <a:r>
                        <a:rPr lang="en-US" dirty="0"/>
                        <a:t>Student Test Scores</a:t>
                      </a:r>
                    </a:p>
                  </a:txBody>
                  <a:tcPr/>
                </a:tc>
                <a:tc>
                  <a:txBody>
                    <a:bodyPr/>
                    <a:lstStyle/>
                    <a:p>
                      <a:r>
                        <a:rPr lang="en-US" dirty="0"/>
                        <a:t>                           </a:t>
                      </a:r>
                    </a:p>
                    <a:p>
                      <a:r>
                        <a:rPr lang="en-US" dirty="0"/>
                        <a:t>                               SIS</a:t>
                      </a:r>
                      <a:br>
                        <a:rPr lang="en-US" dirty="0"/>
                      </a:br>
                      <a:r>
                        <a:rPr lang="en-US" dirty="0"/>
                        <a:t> RosterV Data</a:t>
                      </a:r>
                      <a:br>
                        <a:rPr lang="en-US" dirty="0"/>
                      </a:br>
                      <a:r>
                        <a:rPr lang="en-US" dirty="0"/>
                        <a:t>                               EMIS</a:t>
                      </a:r>
                    </a:p>
                    <a:p>
                      <a:endParaRPr lang="en-US" dirty="0"/>
                    </a:p>
                    <a:p>
                      <a:pPr algn="ctr"/>
                      <a:r>
                        <a:rPr lang="en-US" b="1" i="1" dirty="0"/>
                        <a:t>Verified</a:t>
                      </a:r>
                      <a:r>
                        <a:rPr lang="en-US" dirty="0"/>
                        <a:t> by Teachers</a:t>
                      </a:r>
                    </a:p>
                    <a:p>
                      <a:br>
                        <a:rPr lang="en-US" sz="1000" dirty="0"/>
                      </a:br>
                      <a:r>
                        <a:rPr lang="en-US" dirty="0"/>
                        <a:t>-------------------------------</a:t>
                      </a:r>
                    </a:p>
                    <a:p>
                      <a:pPr algn="ctr"/>
                      <a:br>
                        <a:rPr lang="en-US" dirty="0"/>
                      </a:br>
                      <a:r>
                        <a:rPr lang="en-US" dirty="0"/>
                        <a:t>EMIS</a:t>
                      </a:r>
                      <a:br>
                        <a:rPr lang="en-US" dirty="0"/>
                      </a:br>
                      <a:r>
                        <a:rPr lang="en-US" b="1" i="1" dirty="0"/>
                        <a:t>Unverified</a:t>
                      </a:r>
                      <a:r>
                        <a:rPr lang="en-US" dirty="0"/>
                        <a:t> by Teachers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Teachers in traditional public school districts, including JVSs, CTCs and ESCs are required to have value-added in select grades and subjects.</a:t>
                      </a:r>
                    </a:p>
                    <a:p>
                      <a:endParaRPr lang="en-US" dirty="0"/>
                    </a:p>
                    <a:p>
                      <a:r>
                        <a:rPr lang="en-US" dirty="0"/>
                        <a:t>OPTIONAL: Community school teachers are not required to have teacher-level value-added scores.</a:t>
                      </a:r>
                    </a:p>
                  </a:txBody>
                  <a:tcPr/>
                </a:tc>
                <a:extLst>
                  <a:ext uri="{0D108BD9-81ED-4DB2-BD59-A6C34878D82A}">
                    <a16:rowId xmlns:a16="http://schemas.microsoft.com/office/drawing/2014/main" val="1345087741"/>
                  </a:ext>
                </a:extLst>
              </a:tr>
              <a:tr h="1486509">
                <a:tc>
                  <a:txBody>
                    <a:bodyPr/>
                    <a:lstStyle/>
                    <a:p>
                      <a:br>
                        <a:rPr lang="en-US" dirty="0"/>
                      </a:br>
                      <a:r>
                        <a:rPr lang="en-US" dirty="0"/>
                        <a:t>District &amp; Building Report Cards + OPES</a:t>
                      </a:r>
                    </a:p>
                  </a:txBody>
                  <a:tcPr/>
                </a:tc>
                <a:tc>
                  <a:txBody>
                    <a:bodyPr/>
                    <a:lstStyle/>
                    <a:p>
                      <a:r>
                        <a:rPr lang="en-US" dirty="0"/>
                        <a:t>Building &amp; District Value-Added Scores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SAS Processes &amp; Formulas</a:t>
                      </a:r>
                    </a:p>
                  </a:txBody>
                  <a:tcPr/>
                </a:tc>
                <a:tc>
                  <a:txBody>
                    <a:bodyPr/>
                    <a:lstStyle/>
                    <a:p>
                      <a:br>
                        <a:rPr lang="en-US" dirty="0"/>
                      </a:br>
                      <a:r>
                        <a:rPr lang="en-US" dirty="0"/>
                        <a:t>Student Test Scores</a:t>
                      </a:r>
                    </a:p>
                  </a:txBody>
                  <a:tcPr/>
                </a:tc>
                <a:tc>
                  <a:txBody>
                    <a:bodyPr/>
                    <a:lstStyle/>
                    <a:p>
                      <a:pPr algn="ctr"/>
                      <a:br>
                        <a:rPr lang="en-US" dirty="0"/>
                      </a:br>
                      <a:br>
                        <a:rPr lang="en-US" dirty="0"/>
                      </a:br>
                      <a:r>
                        <a:rPr lang="en-US" dirty="0"/>
                        <a:t>EMIS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Districts and Buildings: traditional public schools, including JVSs, CTCs,   &amp; ESCs as well as community schools.</a:t>
                      </a:r>
                    </a:p>
                  </a:txBody>
                  <a:tcPr/>
                </a:tc>
                <a:extLst>
                  <a:ext uri="{0D108BD9-81ED-4DB2-BD59-A6C34878D82A}">
                    <a16:rowId xmlns:a16="http://schemas.microsoft.com/office/drawing/2014/main" val="484159772"/>
                  </a:ext>
                </a:extLst>
              </a:tr>
            </a:tbl>
          </a:graphicData>
        </a:graphic>
      </p:graphicFrame>
      <p:cxnSp>
        <p:nvCxnSpPr>
          <p:cNvPr id="4" name="Straight Arrow Connector 3">
            <a:extLst>
              <a:ext uri="{FF2B5EF4-FFF2-40B4-BE49-F238E27FC236}">
                <a16:creationId xmlns:a16="http://schemas.microsoft.com/office/drawing/2014/main" id="{D4559CE3-8E64-4823-92CD-B9E55B6BA039}"/>
              </a:ext>
            </a:extLst>
          </p:cNvPr>
          <p:cNvCxnSpPr>
            <a:cxnSpLocks/>
          </p:cNvCxnSpPr>
          <p:nvPr/>
        </p:nvCxnSpPr>
        <p:spPr>
          <a:xfrm flipH="1">
            <a:off x="7991229" y="1688116"/>
            <a:ext cx="296985" cy="156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9D5B266-9970-4818-AFF8-74419C78A83D}"/>
              </a:ext>
            </a:extLst>
          </p:cNvPr>
          <p:cNvCxnSpPr>
            <a:cxnSpLocks/>
          </p:cNvCxnSpPr>
          <p:nvPr/>
        </p:nvCxnSpPr>
        <p:spPr>
          <a:xfrm flipH="1" flipV="1">
            <a:off x="7991229" y="2078886"/>
            <a:ext cx="316521" cy="110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A22A3D0-FFF5-41A0-B96B-E8B90F06A9B9}"/>
              </a:ext>
            </a:extLst>
          </p:cNvPr>
          <p:cNvSpPr/>
          <p:nvPr/>
        </p:nvSpPr>
        <p:spPr>
          <a:xfrm>
            <a:off x="6689969" y="1486860"/>
            <a:ext cx="2313354" cy="1522053"/>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2927EE7-3975-4B75-8230-B1B5D924C7AD}"/>
              </a:ext>
            </a:extLst>
          </p:cNvPr>
          <p:cNvSpPr/>
          <p:nvPr/>
        </p:nvSpPr>
        <p:spPr>
          <a:xfrm>
            <a:off x="6689969" y="3497637"/>
            <a:ext cx="2313354" cy="806939"/>
          </a:xfrm>
          <a:prstGeom prst="roundRect">
            <a:avLst/>
          </a:prstGeom>
          <a:solidFill>
            <a:srgbClr val="FF66CC">
              <a:alpha val="1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8045F64-F9DD-42B0-93E2-8D0657AB1A1A}"/>
              </a:ext>
            </a:extLst>
          </p:cNvPr>
          <p:cNvCxnSpPr>
            <a:cxnSpLocks/>
          </p:cNvCxnSpPr>
          <p:nvPr/>
        </p:nvCxnSpPr>
        <p:spPr>
          <a:xfrm>
            <a:off x="242277" y="4493838"/>
            <a:ext cx="117133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3F5D05-463D-4740-834B-1BBFBC597986}"/>
              </a:ext>
            </a:extLst>
          </p:cNvPr>
          <p:cNvCxnSpPr>
            <a:cxnSpLocks/>
          </p:cNvCxnSpPr>
          <p:nvPr/>
        </p:nvCxnSpPr>
        <p:spPr>
          <a:xfrm>
            <a:off x="1367692" y="1766270"/>
            <a:ext cx="398585"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057434-B0B7-4672-82D4-F9991C61A78C}"/>
              </a:ext>
            </a:extLst>
          </p:cNvPr>
          <p:cNvCxnSpPr>
            <a:cxnSpLocks/>
          </p:cNvCxnSpPr>
          <p:nvPr/>
        </p:nvCxnSpPr>
        <p:spPr>
          <a:xfrm flipH="1">
            <a:off x="1070709" y="1766270"/>
            <a:ext cx="296983"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CC43261-541F-49A9-AF81-9C7A037ACBF5}"/>
              </a:ext>
            </a:extLst>
          </p:cNvPr>
          <p:cNvGrpSpPr/>
          <p:nvPr/>
        </p:nvGrpSpPr>
        <p:grpSpPr>
          <a:xfrm>
            <a:off x="9065846" y="1266088"/>
            <a:ext cx="2860431" cy="3068988"/>
            <a:chOff x="9065846" y="1516192"/>
            <a:chExt cx="2860431" cy="3139321"/>
          </a:xfrm>
        </p:grpSpPr>
        <p:sp>
          <p:nvSpPr>
            <p:cNvPr id="12" name="TextBox 11">
              <a:extLst>
                <a:ext uri="{FF2B5EF4-FFF2-40B4-BE49-F238E27FC236}">
                  <a16:creationId xmlns:a16="http://schemas.microsoft.com/office/drawing/2014/main" id="{43333A4C-40E4-41D3-96A1-B043EC156FF3}"/>
                </a:ext>
              </a:extLst>
            </p:cNvPr>
            <p:cNvSpPr txBox="1"/>
            <p:nvPr/>
          </p:nvSpPr>
          <p:spPr>
            <a:xfrm>
              <a:off x="9065846" y="1516192"/>
              <a:ext cx="2860431" cy="313932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61F3DB-EDDA-442D-98F7-1DF84C6C450B}"/>
                </a:ext>
              </a:extLst>
            </p:cNvPr>
            <p:cNvSpPr txBox="1"/>
            <p:nvPr/>
          </p:nvSpPr>
          <p:spPr>
            <a:xfrm rot="20607760">
              <a:off x="9232526" y="2137878"/>
              <a:ext cx="2405017" cy="1290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Teachers</a:t>
              </a:r>
              <a:b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(some, not all)</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6B4338A-83E7-4A02-BD25-C8489BF70745}"/>
              </a:ext>
            </a:extLst>
          </p:cNvPr>
          <p:cNvGrpSpPr/>
          <p:nvPr/>
        </p:nvGrpSpPr>
        <p:grpSpPr>
          <a:xfrm>
            <a:off x="9095154" y="4618118"/>
            <a:ext cx="2831124" cy="1292662"/>
            <a:chOff x="9095153" y="4938555"/>
            <a:chExt cx="2860431" cy="1292662"/>
          </a:xfrm>
        </p:grpSpPr>
        <p:sp>
          <p:nvSpPr>
            <p:cNvPr id="15" name="TextBox 14">
              <a:extLst>
                <a:ext uri="{FF2B5EF4-FFF2-40B4-BE49-F238E27FC236}">
                  <a16:creationId xmlns:a16="http://schemas.microsoft.com/office/drawing/2014/main" id="{1C112808-1FA6-404B-B408-2EAAF509682A}"/>
                </a:ext>
              </a:extLst>
            </p:cNvPr>
            <p:cNvSpPr txBox="1"/>
            <p:nvPr/>
          </p:nvSpPr>
          <p:spPr>
            <a:xfrm>
              <a:off x="9095153" y="4938555"/>
              <a:ext cx="2860431" cy="129266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77999E-D819-4F83-800D-5C88731B8E19}"/>
                </a:ext>
              </a:extLst>
            </p:cNvPr>
            <p:cNvSpPr txBox="1"/>
            <p:nvPr/>
          </p:nvSpPr>
          <p:spPr>
            <a:xfrm rot="20607760">
              <a:off x="9433937" y="5063455"/>
              <a:ext cx="231388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All</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Districts &amp; </a:t>
              </a:r>
              <a:b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Buildings</a:t>
              </a:r>
            </a:p>
          </p:txBody>
        </p:sp>
      </p:grpSp>
      <p:sp>
        <p:nvSpPr>
          <p:cNvPr id="17" name="TextBox 16">
            <a:extLst>
              <a:ext uri="{FF2B5EF4-FFF2-40B4-BE49-F238E27FC236}">
                <a16:creationId xmlns:a16="http://schemas.microsoft.com/office/drawing/2014/main" id="{4D68081E-7D36-4F35-A063-42455EACFCF7}"/>
              </a:ext>
            </a:extLst>
          </p:cNvPr>
          <p:cNvSpPr txBox="1"/>
          <p:nvPr/>
        </p:nvSpPr>
        <p:spPr>
          <a:xfrm>
            <a:off x="265724" y="1219057"/>
            <a:ext cx="11660554" cy="32316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Teacher-Level Value-Added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28C1B26-9BD8-49CD-85F1-26E5D1CDF7C8}"/>
              </a:ext>
            </a:extLst>
          </p:cNvPr>
          <p:cNvSpPr txBox="1"/>
          <p:nvPr/>
        </p:nvSpPr>
        <p:spPr>
          <a:xfrm>
            <a:off x="244230" y="4524948"/>
            <a:ext cx="11660554" cy="14619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District &amp; Building Value-Added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102B4DCC-8D58-43EB-B912-FECF6BBA985C}"/>
              </a:ext>
            </a:extLst>
          </p:cNvPr>
          <p:cNvCxnSpPr/>
          <p:nvPr/>
        </p:nvCxnSpPr>
        <p:spPr>
          <a:xfrm>
            <a:off x="2555631" y="1219057"/>
            <a:ext cx="0" cy="4784273"/>
          </a:xfrm>
          <a:prstGeom prst="line">
            <a:avLst/>
          </a:prstGeom>
          <a:ln w="25400">
            <a:solidFill>
              <a:schemeClr val="tx1">
                <a:alpha val="1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2CB7E2-7B5E-4EBD-A6E0-4E64A2B829B7}"/>
              </a:ext>
            </a:extLst>
          </p:cNvPr>
          <p:cNvCxnSpPr/>
          <p:nvPr/>
        </p:nvCxnSpPr>
        <p:spPr>
          <a:xfrm>
            <a:off x="3755293" y="1219057"/>
            <a:ext cx="0" cy="4784273"/>
          </a:xfrm>
          <a:prstGeom prst="line">
            <a:avLst/>
          </a:prstGeom>
          <a:ln w="25400">
            <a:solidFill>
              <a:schemeClr val="tx1">
                <a:alpha val="1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4F6C6F-0819-4973-87A2-5F02460707A4}"/>
              </a:ext>
            </a:extLst>
          </p:cNvPr>
          <p:cNvCxnSpPr/>
          <p:nvPr/>
        </p:nvCxnSpPr>
        <p:spPr>
          <a:xfrm>
            <a:off x="5396523" y="1202614"/>
            <a:ext cx="0" cy="4784273"/>
          </a:xfrm>
          <a:prstGeom prst="line">
            <a:avLst/>
          </a:prstGeom>
          <a:ln w="25400">
            <a:solidFill>
              <a:schemeClr val="tx1">
                <a:alpha val="1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775314-2887-4F17-8F8D-E053A02A4E8F}"/>
              </a:ext>
            </a:extLst>
          </p:cNvPr>
          <p:cNvCxnSpPr/>
          <p:nvPr/>
        </p:nvCxnSpPr>
        <p:spPr>
          <a:xfrm>
            <a:off x="6639169" y="1202614"/>
            <a:ext cx="0" cy="4784273"/>
          </a:xfrm>
          <a:prstGeom prst="line">
            <a:avLst/>
          </a:prstGeom>
          <a:ln w="25400">
            <a:solidFill>
              <a:schemeClr val="tx1">
                <a:alpha val="19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D1F6E8-A8EB-4A96-BD70-21858641A298}"/>
              </a:ext>
            </a:extLst>
          </p:cNvPr>
          <p:cNvCxnSpPr/>
          <p:nvPr/>
        </p:nvCxnSpPr>
        <p:spPr>
          <a:xfrm>
            <a:off x="9038494" y="1238590"/>
            <a:ext cx="0" cy="4784273"/>
          </a:xfrm>
          <a:prstGeom prst="line">
            <a:avLst/>
          </a:prstGeom>
          <a:ln w="25400">
            <a:solidFill>
              <a:schemeClr val="tx1">
                <a:alpha val="19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0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E478BA-62AA-426F-863C-676F08124CD6}"/>
              </a:ext>
            </a:extLst>
          </p:cNvPr>
          <p:cNvGraphicFramePr>
            <a:graphicFrameLocks noGrp="1"/>
          </p:cNvGraphicFramePr>
          <p:nvPr>
            <p:extLst/>
          </p:nvPr>
        </p:nvGraphicFramePr>
        <p:xfrm>
          <a:off x="236415" y="676674"/>
          <a:ext cx="11719169" cy="5326657"/>
        </p:xfrm>
        <a:graphic>
          <a:graphicData uri="http://schemas.openxmlformats.org/drawingml/2006/table">
            <a:tbl>
              <a:tblPr firstRow="1" bandRow="1">
                <a:tableStyleId>{5940675A-B579-460E-94D1-54222C63F5DA}</a:tableStyleId>
              </a:tblPr>
              <a:tblGrid>
                <a:gridCol w="2319216">
                  <a:extLst>
                    <a:ext uri="{9D8B030D-6E8A-4147-A177-3AD203B41FA5}">
                      <a16:colId xmlns:a16="http://schemas.microsoft.com/office/drawing/2014/main" val="2673726615"/>
                    </a:ext>
                  </a:extLst>
                </a:gridCol>
                <a:gridCol w="1203569">
                  <a:extLst>
                    <a:ext uri="{9D8B030D-6E8A-4147-A177-3AD203B41FA5}">
                      <a16:colId xmlns:a16="http://schemas.microsoft.com/office/drawing/2014/main" val="3319445820"/>
                    </a:ext>
                  </a:extLst>
                </a:gridCol>
                <a:gridCol w="1641231">
                  <a:extLst>
                    <a:ext uri="{9D8B030D-6E8A-4147-A177-3AD203B41FA5}">
                      <a16:colId xmlns:a16="http://schemas.microsoft.com/office/drawing/2014/main" val="2512478148"/>
                    </a:ext>
                  </a:extLst>
                </a:gridCol>
                <a:gridCol w="1246027">
                  <a:extLst>
                    <a:ext uri="{9D8B030D-6E8A-4147-A177-3AD203B41FA5}">
                      <a16:colId xmlns:a16="http://schemas.microsoft.com/office/drawing/2014/main" val="1769517845"/>
                    </a:ext>
                  </a:extLst>
                </a:gridCol>
                <a:gridCol w="2395942">
                  <a:extLst>
                    <a:ext uri="{9D8B030D-6E8A-4147-A177-3AD203B41FA5}">
                      <a16:colId xmlns:a16="http://schemas.microsoft.com/office/drawing/2014/main" val="425028190"/>
                    </a:ext>
                  </a:extLst>
                </a:gridCol>
                <a:gridCol w="2913184">
                  <a:extLst>
                    <a:ext uri="{9D8B030D-6E8A-4147-A177-3AD203B41FA5}">
                      <a16:colId xmlns:a16="http://schemas.microsoft.com/office/drawing/2014/main" val="143442631"/>
                    </a:ext>
                  </a:extLst>
                </a:gridCol>
              </a:tblGrid>
              <a:tr h="526472">
                <a:tc>
                  <a:txBody>
                    <a:bodyPr/>
                    <a:lstStyle/>
                    <a:p>
                      <a:pPr algn="ctr"/>
                      <a:r>
                        <a:rPr lang="en-US" sz="2800" b="1" dirty="0"/>
                        <a:t>Purposes</a:t>
                      </a:r>
                    </a:p>
                  </a:txBody>
                  <a:tcPr/>
                </a:tc>
                <a:tc>
                  <a:txBody>
                    <a:bodyPr/>
                    <a:lstStyle/>
                    <a:p>
                      <a:pPr algn="ctr"/>
                      <a:r>
                        <a:rPr lang="en-US" sz="2800" b="1" dirty="0"/>
                        <a:t>Scores</a:t>
                      </a:r>
                    </a:p>
                  </a:txBody>
                  <a:tcPr/>
                </a:tc>
                <a:tc>
                  <a:txBody>
                    <a:bodyPr/>
                    <a:lstStyle/>
                    <a:p>
                      <a:pPr algn="ctr"/>
                      <a:r>
                        <a:rPr lang="en-US" sz="2800" b="1" dirty="0"/>
                        <a:t>Formulas</a:t>
                      </a:r>
                    </a:p>
                  </a:txBody>
                  <a:tcPr/>
                </a:tc>
                <a:tc>
                  <a:txBody>
                    <a:bodyPr/>
                    <a:lstStyle/>
                    <a:p>
                      <a:pPr algn="ctr"/>
                      <a:r>
                        <a:rPr lang="en-US" sz="2800" b="1" dirty="0"/>
                        <a:t>Tests</a:t>
                      </a:r>
                    </a:p>
                  </a:txBody>
                  <a:tcPr/>
                </a:tc>
                <a:tc>
                  <a:txBody>
                    <a:bodyPr/>
                    <a:lstStyle/>
                    <a:p>
                      <a:pPr algn="ctr"/>
                      <a:r>
                        <a:rPr lang="en-US" sz="2800" b="1" dirty="0"/>
                        <a:t>Roster Data</a:t>
                      </a:r>
                    </a:p>
                  </a:txBody>
                  <a:tcPr/>
                </a:tc>
                <a:tc>
                  <a:txBody>
                    <a:bodyPr/>
                    <a:lstStyle/>
                    <a:p>
                      <a:pPr algn="ctr"/>
                      <a:r>
                        <a:rPr lang="en-US" sz="2800" b="1" dirty="0"/>
                        <a:t>Participants</a:t>
                      </a:r>
                    </a:p>
                  </a:txBody>
                  <a:tcPr/>
                </a:tc>
                <a:extLst>
                  <a:ext uri="{0D108BD9-81ED-4DB2-BD59-A6C34878D82A}">
                    <a16:rowId xmlns:a16="http://schemas.microsoft.com/office/drawing/2014/main" val="433175884"/>
                  </a:ext>
                </a:extLst>
              </a:tr>
              <a:tr h="3313676">
                <a:tc>
                  <a:txBody>
                    <a:bodyPr/>
                    <a:lstStyle/>
                    <a:p>
                      <a:pPr algn="ctr"/>
                      <a:br>
                        <a:rPr lang="en-US" dirty="0"/>
                      </a:br>
                      <a:r>
                        <a:rPr lang="en-US" sz="2400" b="1" dirty="0">
                          <a:sym typeface="Wingdings" panose="05000000000000000000" pitchFamily="2" charset="2"/>
                          <a:hlinkClick r:id="rId3"/>
                        </a:rPr>
                        <a:t>EVAAS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Informing         </a:t>
                      </a:r>
                      <a:r>
                        <a:rPr lang="en-US" dirty="0">
                          <a:sym typeface="Wingdings" panose="05000000000000000000" pitchFamily="2" charset="2"/>
                          <a:hlinkClick r:id="rId4"/>
                        </a:rPr>
                        <a:t>OTES</a:t>
                      </a:r>
                      <a:br>
                        <a:rPr lang="en-US" dirty="0">
                          <a:sym typeface="Wingdings" panose="05000000000000000000" pitchFamily="2" charset="2"/>
                        </a:rPr>
                      </a:br>
                      <a:r>
                        <a:rPr lang="en-US" dirty="0">
                          <a:sym typeface="Wingdings" panose="05000000000000000000" pitchFamily="2" charset="2"/>
                        </a:rPr>
                        <a:t>Instructional</a:t>
                      </a:r>
                      <a:br>
                        <a:rPr lang="en-US" dirty="0">
                          <a:sym typeface="Wingdings" panose="05000000000000000000" pitchFamily="2" charset="2"/>
                        </a:rPr>
                      </a:br>
                      <a:r>
                        <a:rPr lang="en-US" dirty="0">
                          <a:sym typeface="Wingdings" panose="05000000000000000000" pitchFamily="2" charset="2"/>
                        </a:rPr>
                        <a:t>Practice</a:t>
                      </a:r>
                      <a:endParaRPr lang="en-US" dirty="0"/>
                    </a:p>
                  </a:txBody>
                  <a:tcPr/>
                </a:tc>
                <a:tc>
                  <a:txBody>
                    <a:bodyPr/>
                    <a:lstStyle/>
                    <a:p>
                      <a:endParaRPr lang="en-US" dirty="0"/>
                    </a:p>
                    <a:p>
                      <a:endParaRPr lang="en-US" dirty="0"/>
                    </a:p>
                  </a:txBody>
                  <a:tcPr/>
                </a:tc>
                <a:tc>
                  <a:txBody>
                    <a:bodyPr/>
                    <a:lstStyle/>
                    <a:p>
                      <a:endParaRPr lang="en-US" dirty="0"/>
                    </a:p>
                    <a:p>
                      <a:endParaRPr lang="en-US" dirty="0"/>
                    </a:p>
                    <a:p>
                      <a:br>
                        <a:rPr lang="en-US" dirty="0"/>
                      </a:br>
                      <a:endParaRPr lang="en-US" dirty="0"/>
                    </a:p>
                  </a:txBody>
                  <a:tcPr/>
                </a:tc>
                <a:tc>
                  <a:txBody>
                    <a:bodyPr/>
                    <a:lstStyle/>
                    <a:p>
                      <a:endParaRPr lang="en-US" dirty="0"/>
                    </a:p>
                    <a:p>
                      <a:endParaRPr lang="en-US" dirty="0"/>
                    </a:p>
                    <a:p>
                      <a:br>
                        <a:rPr lang="en-US" dirty="0"/>
                      </a:br>
                      <a:endParaRPr lang="en-US" dirty="0"/>
                    </a:p>
                  </a:txBody>
                  <a:tcPr/>
                </a:tc>
                <a:tc>
                  <a:txBody>
                    <a:bodyPr/>
                    <a:lstStyle/>
                    <a:p>
                      <a:r>
                        <a:rPr lang="en-US" dirty="0"/>
                        <a:t>                           </a:t>
                      </a:r>
                    </a:p>
                    <a:p>
                      <a:r>
                        <a:rPr lang="en-US" dirty="0"/>
                        <a:t>                               </a:t>
                      </a:r>
                      <a:br>
                        <a:rPr lang="en-US" dirty="0"/>
                      </a:br>
                      <a:r>
                        <a:rPr lang="en-US" dirty="0"/>
                        <a:t> </a:t>
                      </a:r>
                      <a:br>
                        <a:rPr lang="en-US" dirty="0"/>
                      </a:br>
                      <a:r>
                        <a:rPr lang="en-US" dirty="0"/>
                        <a:t>                               </a:t>
                      </a:r>
                    </a:p>
                    <a:p>
                      <a:endParaRPr lang="en-US" dirty="0"/>
                    </a:p>
                    <a:p>
                      <a:br>
                        <a:rPr lang="en-US" sz="1000" dirty="0"/>
                      </a:br>
                      <a:br>
                        <a:rPr lang="en-US" dirty="0"/>
                      </a:b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Teachers in traditional public school districts, including JVSs, CTCs and ESCs are required to have value-added in select grades and subjects.</a:t>
                      </a:r>
                    </a:p>
                    <a:p>
                      <a:endParaRPr lang="en-US" dirty="0"/>
                    </a:p>
                    <a:p>
                      <a:r>
                        <a:rPr lang="en-US" dirty="0"/>
                        <a:t>OPTIONAL: Community school teachers are not required to have teacher-level value-added scores.</a:t>
                      </a:r>
                    </a:p>
                  </a:txBody>
                  <a:tcPr/>
                </a:tc>
                <a:extLst>
                  <a:ext uri="{0D108BD9-81ED-4DB2-BD59-A6C34878D82A}">
                    <a16:rowId xmlns:a16="http://schemas.microsoft.com/office/drawing/2014/main" val="1345087741"/>
                  </a:ext>
                </a:extLst>
              </a:tr>
              <a:tr h="1486509">
                <a:tc>
                  <a:txBody>
                    <a:bodyPr/>
                    <a:lstStyle/>
                    <a:p>
                      <a:br>
                        <a:rPr lang="en-US" dirty="0"/>
                      </a:br>
                      <a:r>
                        <a:rPr lang="en-US" dirty="0"/>
                        <a:t>District &amp; Building Report Cards + </a:t>
                      </a:r>
                      <a:r>
                        <a:rPr lang="en-US" dirty="0">
                          <a:hlinkClick r:id="rId5"/>
                        </a:rPr>
                        <a:t>OPES</a:t>
                      </a:r>
                      <a:br>
                        <a:rPr lang="en-US" dirty="0"/>
                      </a:br>
                      <a:br>
                        <a:rPr lang="en-US" dirty="0"/>
                      </a:br>
                      <a:r>
                        <a:rPr lang="en-US" dirty="0"/>
                        <a:t>School Improvement</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a:txBody>
                  <a:tcPr/>
                </a:tc>
                <a:tc>
                  <a:txBody>
                    <a:bodyPr/>
                    <a:lstStyle/>
                    <a:p>
                      <a:br>
                        <a:rPr lang="en-US" dirty="0"/>
                      </a:br>
                      <a:endParaRPr lang="en-US" dirty="0"/>
                    </a:p>
                  </a:txBody>
                  <a:tcPr/>
                </a:tc>
                <a:tc>
                  <a:txBody>
                    <a:bodyPr/>
                    <a:lstStyle/>
                    <a:p>
                      <a:pPr algn="ctr"/>
                      <a:br>
                        <a:rPr lang="en-US" dirty="0"/>
                      </a:br>
                      <a:br>
                        <a:rPr lang="en-US" dirty="0"/>
                      </a:b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Districts and Buildings: traditional public schools, including JVSs, CTCs,   &amp; ESCs as well as community schools.</a:t>
                      </a:r>
                    </a:p>
                  </a:txBody>
                  <a:tcPr/>
                </a:tc>
                <a:extLst>
                  <a:ext uri="{0D108BD9-81ED-4DB2-BD59-A6C34878D82A}">
                    <a16:rowId xmlns:a16="http://schemas.microsoft.com/office/drawing/2014/main" val="484159772"/>
                  </a:ext>
                </a:extLst>
              </a:tr>
            </a:tbl>
          </a:graphicData>
        </a:graphic>
      </p:graphicFrame>
      <p:cxnSp>
        <p:nvCxnSpPr>
          <p:cNvPr id="8" name="Straight Connector 7">
            <a:extLst>
              <a:ext uri="{FF2B5EF4-FFF2-40B4-BE49-F238E27FC236}">
                <a16:creationId xmlns:a16="http://schemas.microsoft.com/office/drawing/2014/main" id="{68045F64-F9DD-42B0-93E2-8D0657AB1A1A}"/>
              </a:ext>
            </a:extLst>
          </p:cNvPr>
          <p:cNvCxnSpPr>
            <a:cxnSpLocks/>
          </p:cNvCxnSpPr>
          <p:nvPr/>
        </p:nvCxnSpPr>
        <p:spPr>
          <a:xfrm>
            <a:off x="242277" y="4493838"/>
            <a:ext cx="117133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3F5D05-463D-4740-834B-1BBFBC597986}"/>
              </a:ext>
            </a:extLst>
          </p:cNvPr>
          <p:cNvCxnSpPr>
            <a:cxnSpLocks/>
          </p:cNvCxnSpPr>
          <p:nvPr/>
        </p:nvCxnSpPr>
        <p:spPr>
          <a:xfrm>
            <a:off x="1407455" y="1870179"/>
            <a:ext cx="398585"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057434-B0B7-4672-82D4-F9991C61A78C}"/>
              </a:ext>
            </a:extLst>
          </p:cNvPr>
          <p:cNvCxnSpPr>
            <a:cxnSpLocks/>
          </p:cNvCxnSpPr>
          <p:nvPr/>
        </p:nvCxnSpPr>
        <p:spPr>
          <a:xfrm flipH="1">
            <a:off x="1041402" y="1870179"/>
            <a:ext cx="296983"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CC43261-541F-49A9-AF81-9C7A037ACBF5}"/>
              </a:ext>
            </a:extLst>
          </p:cNvPr>
          <p:cNvGrpSpPr/>
          <p:nvPr/>
        </p:nvGrpSpPr>
        <p:grpSpPr>
          <a:xfrm>
            <a:off x="9065846" y="1266088"/>
            <a:ext cx="2860431" cy="3068988"/>
            <a:chOff x="9065846" y="1516192"/>
            <a:chExt cx="2860431" cy="3139321"/>
          </a:xfrm>
        </p:grpSpPr>
        <p:sp>
          <p:nvSpPr>
            <p:cNvPr id="12" name="TextBox 11">
              <a:extLst>
                <a:ext uri="{FF2B5EF4-FFF2-40B4-BE49-F238E27FC236}">
                  <a16:creationId xmlns:a16="http://schemas.microsoft.com/office/drawing/2014/main" id="{43333A4C-40E4-41D3-96A1-B043EC156FF3}"/>
                </a:ext>
              </a:extLst>
            </p:cNvPr>
            <p:cNvSpPr txBox="1"/>
            <p:nvPr/>
          </p:nvSpPr>
          <p:spPr>
            <a:xfrm>
              <a:off x="9065846" y="1516192"/>
              <a:ext cx="2860431" cy="313932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61F3DB-EDDA-442D-98F7-1DF84C6C450B}"/>
                </a:ext>
              </a:extLst>
            </p:cNvPr>
            <p:cNvSpPr txBox="1"/>
            <p:nvPr/>
          </p:nvSpPr>
          <p:spPr>
            <a:xfrm rot="20607760">
              <a:off x="9232526" y="2137878"/>
              <a:ext cx="2405017" cy="1290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Teachers</a:t>
              </a:r>
              <a:b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(some, not all)</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6B4338A-83E7-4A02-BD25-C8489BF70745}"/>
              </a:ext>
            </a:extLst>
          </p:cNvPr>
          <p:cNvGrpSpPr/>
          <p:nvPr/>
        </p:nvGrpSpPr>
        <p:grpSpPr>
          <a:xfrm>
            <a:off x="9095154" y="4601185"/>
            <a:ext cx="2831124" cy="1292662"/>
            <a:chOff x="9095153" y="4938555"/>
            <a:chExt cx="2860431" cy="1292662"/>
          </a:xfrm>
        </p:grpSpPr>
        <p:sp>
          <p:nvSpPr>
            <p:cNvPr id="15" name="TextBox 14">
              <a:extLst>
                <a:ext uri="{FF2B5EF4-FFF2-40B4-BE49-F238E27FC236}">
                  <a16:creationId xmlns:a16="http://schemas.microsoft.com/office/drawing/2014/main" id="{1C112808-1FA6-404B-B408-2EAAF509682A}"/>
                </a:ext>
              </a:extLst>
            </p:cNvPr>
            <p:cNvSpPr txBox="1"/>
            <p:nvPr/>
          </p:nvSpPr>
          <p:spPr>
            <a:xfrm>
              <a:off x="9095153" y="4938555"/>
              <a:ext cx="2860431" cy="129266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77999E-D819-4F83-800D-5C88731B8E19}"/>
                </a:ext>
              </a:extLst>
            </p:cNvPr>
            <p:cNvSpPr txBox="1"/>
            <p:nvPr/>
          </p:nvSpPr>
          <p:spPr>
            <a:xfrm rot="20607760">
              <a:off x="9433937" y="5063455"/>
              <a:ext cx="231388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All</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Districts &amp; </a:t>
              </a:r>
              <a:b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Buildings</a:t>
              </a:r>
            </a:p>
          </p:txBody>
        </p:sp>
      </p:grpSp>
      <p:sp>
        <p:nvSpPr>
          <p:cNvPr id="2" name="TextBox 1">
            <a:extLst>
              <a:ext uri="{FF2B5EF4-FFF2-40B4-BE49-F238E27FC236}">
                <a16:creationId xmlns:a16="http://schemas.microsoft.com/office/drawing/2014/main" id="{16CE3D6E-CC9C-4EEE-AB95-759A2CB0CB94}"/>
              </a:ext>
            </a:extLst>
          </p:cNvPr>
          <p:cNvSpPr txBox="1"/>
          <p:nvPr/>
        </p:nvSpPr>
        <p:spPr>
          <a:xfrm>
            <a:off x="2383693" y="2314072"/>
            <a:ext cx="6807200"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Teacher Value-Added Process</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F91E5C5-7F4A-49D1-8DD0-7C1370CA2FF8}"/>
              </a:ext>
            </a:extLst>
          </p:cNvPr>
          <p:cNvSpPr txBox="1"/>
          <p:nvPr/>
        </p:nvSpPr>
        <p:spPr>
          <a:xfrm>
            <a:off x="2328277" y="4906285"/>
            <a:ext cx="705995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District/</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Bldg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Value-Added Process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EEB44736-44D8-409B-843B-3D5E1513EE66}"/>
              </a:ext>
            </a:extLst>
          </p:cNvPr>
          <p:cNvSpPr/>
          <p:nvPr/>
        </p:nvSpPr>
        <p:spPr>
          <a:xfrm>
            <a:off x="800786" y="1305521"/>
            <a:ext cx="1213338" cy="7209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37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E478BA-62AA-426F-863C-676F08124CD6}"/>
              </a:ext>
            </a:extLst>
          </p:cNvPr>
          <p:cNvGraphicFramePr>
            <a:graphicFrameLocks noGrp="1"/>
          </p:cNvGraphicFramePr>
          <p:nvPr>
            <p:extLst/>
          </p:nvPr>
        </p:nvGraphicFramePr>
        <p:xfrm>
          <a:off x="236415" y="676674"/>
          <a:ext cx="11719169" cy="5326657"/>
        </p:xfrm>
        <a:graphic>
          <a:graphicData uri="http://schemas.openxmlformats.org/drawingml/2006/table">
            <a:tbl>
              <a:tblPr firstRow="1" bandRow="1">
                <a:tableStyleId>{5940675A-B579-460E-94D1-54222C63F5DA}</a:tableStyleId>
              </a:tblPr>
              <a:tblGrid>
                <a:gridCol w="2319216">
                  <a:extLst>
                    <a:ext uri="{9D8B030D-6E8A-4147-A177-3AD203B41FA5}">
                      <a16:colId xmlns:a16="http://schemas.microsoft.com/office/drawing/2014/main" val="2673726615"/>
                    </a:ext>
                  </a:extLst>
                </a:gridCol>
                <a:gridCol w="1203569">
                  <a:extLst>
                    <a:ext uri="{9D8B030D-6E8A-4147-A177-3AD203B41FA5}">
                      <a16:colId xmlns:a16="http://schemas.microsoft.com/office/drawing/2014/main" val="3319445820"/>
                    </a:ext>
                  </a:extLst>
                </a:gridCol>
                <a:gridCol w="1641231">
                  <a:extLst>
                    <a:ext uri="{9D8B030D-6E8A-4147-A177-3AD203B41FA5}">
                      <a16:colId xmlns:a16="http://schemas.microsoft.com/office/drawing/2014/main" val="2512478148"/>
                    </a:ext>
                  </a:extLst>
                </a:gridCol>
                <a:gridCol w="1246027">
                  <a:extLst>
                    <a:ext uri="{9D8B030D-6E8A-4147-A177-3AD203B41FA5}">
                      <a16:colId xmlns:a16="http://schemas.microsoft.com/office/drawing/2014/main" val="1769517845"/>
                    </a:ext>
                  </a:extLst>
                </a:gridCol>
                <a:gridCol w="2395942">
                  <a:extLst>
                    <a:ext uri="{9D8B030D-6E8A-4147-A177-3AD203B41FA5}">
                      <a16:colId xmlns:a16="http://schemas.microsoft.com/office/drawing/2014/main" val="425028190"/>
                    </a:ext>
                  </a:extLst>
                </a:gridCol>
                <a:gridCol w="2913184">
                  <a:extLst>
                    <a:ext uri="{9D8B030D-6E8A-4147-A177-3AD203B41FA5}">
                      <a16:colId xmlns:a16="http://schemas.microsoft.com/office/drawing/2014/main" val="143442631"/>
                    </a:ext>
                  </a:extLst>
                </a:gridCol>
              </a:tblGrid>
              <a:tr h="526472">
                <a:tc>
                  <a:txBody>
                    <a:bodyPr/>
                    <a:lstStyle/>
                    <a:p>
                      <a:pPr algn="ctr"/>
                      <a:r>
                        <a:rPr lang="en-US" sz="2800" b="1" dirty="0"/>
                        <a:t>Purposes</a:t>
                      </a:r>
                    </a:p>
                  </a:txBody>
                  <a:tcPr/>
                </a:tc>
                <a:tc>
                  <a:txBody>
                    <a:bodyPr/>
                    <a:lstStyle/>
                    <a:p>
                      <a:pPr algn="ctr"/>
                      <a:r>
                        <a:rPr lang="en-US" sz="2800" b="1" dirty="0"/>
                        <a:t>Scores</a:t>
                      </a:r>
                    </a:p>
                  </a:txBody>
                  <a:tcPr/>
                </a:tc>
                <a:tc>
                  <a:txBody>
                    <a:bodyPr/>
                    <a:lstStyle/>
                    <a:p>
                      <a:pPr algn="ctr"/>
                      <a:r>
                        <a:rPr lang="en-US" sz="2800" b="1" dirty="0"/>
                        <a:t>Formulas</a:t>
                      </a:r>
                    </a:p>
                  </a:txBody>
                  <a:tcPr/>
                </a:tc>
                <a:tc>
                  <a:txBody>
                    <a:bodyPr/>
                    <a:lstStyle/>
                    <a:p>
                      <a:pPr algn="ctr"/>
                      <a:r>
                        <a:rPr lang="en-US" sz="2800" b="1" dirty="0"/>
                        <a:t>Tests</a:t>
                      </a:r>
                    </a:p>
                  </a:txBody>
                  <a:tcPr/>
                </a:tc>
                <a:tc>
                  <a:txBody>
                    <a:bodyPr/>
                    <a:lstStyle/>
                    <a:p>
                      <a:pPr algn="ctr"/>
                      <a:r>
                        <a:rPr lang="en-US" sz="2800" b="1" dirty="0"/>
                        <a:t>Roster Data</a:t>
                      </a:r>
                    </a:p>
                  </a:txBody>
                  <a:tcPr/>
                </a:tc>
                <a:tc>
                  <a:txBody>
                    <a:bodyPr/>
                    <a:lstStyle/>
                    <a:p>
                      <a:pPr algn="ctr"/>
                      <a:r>
                        <a:rPr lang="en-US" sz="2800" b="1" dirty="0"/>
                        <a:t>Participants</a:t>
                      </a:r>
                    </a:p>
                  </a:txBody>
                  <a:tcPr/>
                </a:tc>
                <a:extLst>
                  <a:ext uri="{0D108BD9-81ED-4DB2-BD59-A6C34878D82A}">
                    <a16:rowId xmlns:a16="http://schemas.microsoft.com/office/drawing/2014/main" val="433175884"/>
                  </a:ext>
                </a:extLst>
              </a:tr>
              <a:tr h="3313676">
                <a:tc>
                  <a:txBody>
                    <a:bodyPr/>
                    <a:lstStyle/>
                    <a:p>
                      <a:pPr algn="ctr"/>
                      <a:br>
                        <a:rPr lang="en-US" dirty="0"/>
                      </a:br>
                      <a:r>
                        <a:rPr lang="en-US" b="1" dirty="0">
                          <a:sym typeface="Wingdings" panose="05000000000000000000" pitchFamily="2" charset="2"/>
                        </a:rPr>
                        <a:t>EVAAS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Informing         OTES</a:t>
                      </a:r>
                      <a:br>
                        <a:rPr lang="en-US" dirty="0">
                          <a:sym typeface="Wingdings" panose="05000000000000000000" pitchFamily="2" charset="2"/>
                        </a:rPr>
                      </a:br>
                      <a:r>
                        <a:rPr lang="en-US" dirty="0">
                          <a:sym typeface="Wingdings" panose="05000000000000000000" pitchFamily="2" charset="2"/>
                        </a:rPr>
                        <a:t>Instructional</a:t>
                      </a:r>
                      <a:br>
                        <a:rPr lang="en-US" dirty="0">
                          <a:sym typeface="Wingdings" panose="05000000000000000000" pitchFamily="2" charset="2"/>
                        </a:rPr>
                      </a:br>
                      <a:r>
                        <a:rPr lang="en-US" dirty="0">
                          <a:sym typeface="Wingdings" panose="05000000000000000000" pitchFamily="2" charset="2"/>
                        </a:rPr>
                        <a:t>Practice</a:t>
                      </a:r>
                      <a:endParaRPr lang="en-US" dirty="0"/>
                    </a:p>
                  </a:txBody>
                  <a:tcPr/>
                </a:tc>
                <a:tc>
                  <a:txBody>
                    <a:bodyPr/>
                    <a:lstStyle/>
                    <a:p>
                      <a:endParaRPr lang="en-US" dirty="0"/>
                    </a:p>
                    <a:p>
                      <a:endParaRPr lang="en-US" dirty="0"/>
                    </a:p>
                    <a:p>
                      <a:r>
                        <a:rPr lang="en-US" dirty="0"/>
                        <a:t>Teacher-level Value-Added Scores</a:t>
                      </a:r>
                    </a:p>
                  </a:txBody>
                  <a:tcPr/>
                </a:tc>
                <a:tc>
                  <a:txBody>
                    <a:bodyPr/>
                    <a:lstStyle/>
                    <a:p>
                      <a:endParaRPr lang="en-US" dirty="0"/>
                    </a:p>
                    <a:p>
                      <a:endParaRPr lang="en-US" dirty="0"/>
                    </a:p>
                    <a:p>
                      <a:br>
                        <a:rPr lang="en-US" dirty="0"/>
                      </a:br>
                      <a:endParaRPr lang="en-US" dirty="0"/>
                    </a:p>
                  </a:txBody>
                  <a:tcPr/>
                </a:tc>
                <a:tc>
                  <a:txBody>
                    <a:bodyPr/>
                    <a:lstStyle/>
                    <a:p>
                      <a:endParaRPr lang="en-US" dirty="0"/>
                    </a:p>
                    <a:p>
                      <a:endParaRPr lang="en-US" dirty="0"/>
                    </a:p>
                    <a:p>
                      <a:br>
                        <a:rPr lang="en-US" dirty="0"/>
                      </a:br>
                      <a:endParaRPr lang="en-US" dirty="0"/>
                    </a:p>
                  </a:txBody>
                  <a:tcPr/>
                </a:tc>
                <a:tc>
                  <a:txBody>
                    <a:bodyPr/>
                    <a:lstStyle/>
                    <a:p>
                      <a:r>
                        <a:rPr lang="en-US" dirty="0"/>
                        <a:t>                           </a:t>
                      </a:r>
                    </a:p>
                    <a:p>
                      <a:r>
                        <a:rPr lang="en-US" dirty="0"/>
                        <a:t>                               </a:t>
                      </a:r>
                      <a:br>
                        <a:rPr lang="en-US" dirty="0"/>
                      </a:br>
                      <a:br>
                        <a:rPr lang="en-US" dirty="0"/>
                      </a:br>
                      <a:r>
                        <a:rPr lang="en-US" dirty="0"/>
                        <a:t>                               </a:t>
                      </a:r>
                    </a:p>
                    <a:p>
                      <a:endParaRPr lang="en-US" dirty="0"/>
                    </a:p>
                    <a:p>
                      <a:br>
                        <a:rPr lang="en-US" sz="1000" dirty="0"/>
                      </a:br>
                      <a:br>
                        <a:rPr lang="en-US" dirty="0"/>
                      </a:b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Teachers in traditional public school districts, including JVSs, CTCs and ESCs are required to have value-added in select grades and subjects.</a:t>
                      </a:r>
                    </a:p>
                    <a:p>
                      <a:endParaRPr lang="en-US" dirty="0"/>
                    </a:p>
                    <a:p>
                      <a:r>
                        <a:rPr lang="en-US" dirty="0"/>
                        <a:t>OPTIONAL: Community school teachers are not required to have teacher-level value-added scores.</a:t>
                      </a:r>
                    </a:p>
                  </a:txBody>
                  <a:tcPr/>
                </a:tc>
                <a:extLst>
                  <a:ext uri="{0D108BD9-81ED-4DB2-BD59-A6C34878D82A}">
                    <a16:rowId xmlns:a16="http://schemas.microsoft.com/office/drawing/2014/main" val="1345087741"/>
                  </a:ext>
                </a:extLst>
              </a:tr>
              <a:tr h="1486509">
                <a:tc>
                  <a:txBody>
                    <a:bodyPr/>
                    <a:lstStyle/>
                    <a:p>
                      <a:br>
                        <a:rPr lang="en-US" dirty="0"/>
                      </a:br>
                      <a:r>
                        <a:rPr lang="en-US" dirty="0"/>
                        <a:t>District &amp; Building Report Cards + OPES</a:t>
                      </a:r>
                    </a:p>
                    <a:p>
                      <a:endParaRPr lang="en-US" dirty="0"/>
                    </a:p>
                    <a:p>
                      <a:r>
                        <a:rPr lang="en-US" dirty="0"/>
                        <a:t>School Improvement</a:t>
                      </a:r>
                    </a:p>
                  </a:txBody>
                  <a:tcPr/>
                </a:tc>
                <a:tc>
                  <a:txBody>
                    <a:bodyPr/>
                    <a:lstStyle/>
                    <a:p>
                      <a:r>
                        <a:rPr lang="en-US" dirty="0"/>
                        <a:t>Building &amp; District Value-Added Scores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a:txBody>
                  <a:tcPr/>
                </a:tc>
                <a:tc>
                  <a:txBody>
                    <a:bodyPr/>
                    <a:lstStyle/>
                    <a:p>
                      <a:br>
                        <a:rPr lang="en-US" dirty="0"/>
                      </a:br>
                      <a:endParaRPr lang="en-US" dirty="0"/>
                    </a:p>
                  </a:txBody>
                  <a:tcPr/>
                </a:tc>
                <a:tc>
                  <a:txBody>
                    <a:bodyPr/>
                    <a:lstStyle/>
                    <a:p>
                      <a:pPr algn="ctr"/>
                      <a:br>
                        <a:rPr lang="en-US" dirty="0"/>
                      </a:br>
                      <a:br>
                        <a:rPr lang="en-US" dirty="0"/>
                      </a:b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Districts and Buildings: traditional public schools, including JVSs, CTCs,   &amp; ESCs as well as community schools.</a:t>
                      </a:r>
                    </a:p>
                  </a:txBody>
                  <a:tcPr/>
                </a:tc>
                <a:extLst>
                  <a:ext uri="{0D108BD9-81ED-4DB2-BD59-A6C34878D82A}">
                    <a16:rowId xmlns:a16="http://schemas.microsoft.com/office/drawing/2014/main" val="484159772"/>
                  </a:ext>
                </a:extLst>
              </a:tr>
            </a:tbl>
          </a:graphicData>
        </a:graphic>
      </p:graphicFrame>
      <p:cxnSp>
        <p:nvCxnSpPr>
          <p:cNvPr id="8" name="Straight Connector 7">
            <a:extLst>
              <a:ext uri="{FF2B5EF4-FFF2-40B4-BE49-F238E27FC236}">
                <a16:creationId xmlns:a16="http://schemas.microsoft.com/office/drawing/2014/main" id="{68045F64-F9DD-42B0-93E2-8D0657AB1A1A}"/>
              </a:ext>
            </a:extLst>
          </p:cNvPr>
          <p:cNvCxnSpPr>
            <a:cxnSpLocks/>
          </p:cNvCxnSpPr>
          <p:nvPr/>
        </p:nvCxnSpPr>
        <p:spPr>
          <a:xfrm>
            <a:off x="242277" y="4493838"/>
            <a:ext cx="117133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3F5D05-463D-4740-834B-1BBFBC597986}"/>
              </a:ext>
            </a:extLst>
          </p:cNvPr>
          <p:cNvCxnSpPr>
            <a:cxnSpLocks/>
          </p:cNvCxnSpPr>
          <p:nvPr/>
        </p:nvCxnSpPr>
        <p:spPr>
          <a:xfrm>
            <a:off x="1367692" y="1766270"/>
            <a:ext cx="398585"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057434-B0B7-4672-82D4-F9991C61A78C}"/>
              </a:ext>
            </a:extLst>
          </p:cNvPr>
          <p:cNvCxnSpPr>
            <a:cxnSpLocks/>
          </p:cNvCxnSpPr>
          <p:nvPr/>
        </p:nvCxnSpPr>
        <p:spPr>
          <a:xfrm flipH="1">
            <a:off x="1070709" y="1766270"/>
            <a:ext cx="296983"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CC43261-541F-49A9-AF81-9C7A037ACBF5}"/>
              </a:ext>
            </a:extLst>
          </p:cNvPr>
          <p:cNvGrpSpPr/>
          <p:nvPr/>
        </p:nvGrpSpPr>
        <p:grpSpPr>
          <a:xfrm>
            <a:off x="9065846" y="1266088"/>
            <a:ext cx="2860431" cy="3068988"/>
            <a:chOff x="9065846" y="1516192"/>
            <a:chExt cx="2860431" cy="3139321"/>
          </a:xfrm>
        </p:grpSpPr>
        <p:sp>
          <p:nvSpPr>
            <p:cNvPr id="12" name="TextBox 11">
              <a:extLst>
                <a:ext uri="{FF2B5EF4-FFF2-40B4-BE49-F238E27FC236}">
                  <a16:creationId xmlns:a16="http://schemas.microsoft.com/office/drawing/2014/main" id="{43333A4C-40E4-41D3-96A1-B043EC156FF3}"/>
                </a:ext>
              </a:extLst>
            </p:cNvPr>
            <p:cNvSpPr txBox="1"/>
            <p:nvPr/>
          </p:nvSpPr>
          <p:spPr>
            <a:xfrm>
              <a:off x="9065846" y="1516192"/>
              <a:ext cx="2860431" cy="313932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61F3DB-EDDA-442D-98F7-1DF84C6C450B}"/>
                </a:ext>
              </a:extLst>
            </p:cNvPr>
            <p:cNvSpPr txBox="1"/>
            <p:nvPr/>
          </p:nvSpPr>
          <p:spPr>
            <a:xfrm rot="20607760">
              <a:off x="9232526" y="2137878"/>
              <a:ext cx="2405017" cy="1290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Teachers</a:t>
              </a:r>
              <a:b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(some, not all)</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6B4338A-83E7-4A02-BD25-C8489BF70745}"/>
              </a:ext>
            </a:extLst>
          </p:cNvPr>
          <p:cNvGrpSpPr/>
          <p:nvPr/>
        </p:nvGrpSpPr>
        <p:grpSpPr>
          <a:xfrm>
            <a:off x="9095154" y="4601185"/>
            <a:ext cx="2831124" cy="1292662"/>
            <a:chOff x="9095153" y="4938555"/>
            <a:chExt cx="2860431" cy="1292662"/>
          </a:xfrm>
        </p:grpSpPr>
        <p:sp>
          <p:nvSpPr>
            <p:cNvPr id="15" name="TextBox 14">
              <a:extLst>
                <a:ext uri="{FF2B5EF4-FFF2-40B4-BE49-F238E27FC236}">
                  <a16:creationId xmlns:a16="http://schemas.microsoft.com/office/drawing/2014/main" id="{1C112808-1FA6-404B-B408-2EAAF509682A}"/>
                </a:ext>
              </a:extLst>
            </p:cNvPr>
            <p:cNvSpPr txBox="1"/>
            <p:nvPr/>
          </p:nvSpPr>
          <p:spPr>
            <a:xfrm>
              <a:off x="9095153" y="4938555"/>
              <a:ext cx="2860431" cy="129266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77999E-D819-4F83-800D-5C88731B8E19}"/>
                </a:ext>
              </a:extLst>
            </p:cNvPr>
            <p:cNvSpPr txBox="1"/>
            <p:nvPr/>
          </p:nvSpPr>
          <p:spPr>
            <a:xfrm rot="20607760">
              <a:off x="9433937" y="5063455"/>
              <a:ext cx="231388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All</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Districts &amp; </a:t>
              </a:r>
              <a:b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Buildings</a:t>
              </a:r>
            </a:p>
          </p:txBody>
        </p:sp>
      </p:grpSp>
    </p:spTree>
    <p:extLst>
      <p:ext uri="{BB962C8B-B14F-4D97-AF65-F5344CB8AC3E}">
        <p14:creationId xmlns:p14="http://schemas.microsoft.com/office/powerpoint/2010/main" val="303976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E478BA-62AA-426F-863C-676F08124CD6}"/>
              </a:ext>
            </a:extLst>
          </p:cNvPr>
          <p:cNvGraphicFramePr>
            <a:graphicFrameLocks noGrp="1"/>
          </p:cNvGraphicFramePr>
          <p:nvPr>
            <p:extLst/>
          </p:nvPr>
        </p:nvGraphicFramePr>
        <p:xfrm>
          <a:off x="236415" y="676674"/>
          <a:ext cx="11719169" cy="5326657"/>
        </p:xfrm>
        <a:graphic>
          <a:graphicData uri="http://schemas.openxmlformats.org/drawingml/2006/table">
            <a:tbl>
              <a:tblPr firstRow="1" bandRow="1">
                <a:tableStyleId>{5940675A-B579-460E-94D1-54222C63F5DA}</a:tableStyleId>
              </a:tblPr>
              <a:tblGrid>
                <a:gridCol w="2319216">
                  <a:extLst>
                    <a:ext uri="{9D8B030D-6E8A-4147-A177-3AD203B41FA5}">
                      <a16:colId xmlns:a16="http://schemas.microsoft.com/office/drawing/2014/main" val="2673726615"/>
                    </a:ext>
                  </a:extLst>
                </a:gridCol>
                <a:gridCol w="1203569">
                  <a:extLst>
                    <a:ext uri="{9D8B030D-6E8A-4147-A177-3AD203B41FA5}">
                      <a16:colId xmlns:a16="http://schemas.microsoft.com/office/drawing/2014/main" val="3319445820"/>
                    </a:ext>
                  </a:extLst>
                </a:gridCol>
                <a:gridCol w="1641231">
                  <a:extLst>
                    <a:ext uri="{9D8B030D-6E8A-4147-A177-3AD203B41FA5}">
                      <a16:colId xmlns:a16="http://schemas.microsoft.com/office/drawing/2014/main" val="2512478148"/>
                    </a:ext>
                  </a:extLst>
                </a:gridCol>
                <a:gridCol w="1246027">
                  <a:extLst>
                    <a:ext uri="{9D8B030D-6E8A-4147-A177-3AD203B41FA5}">
                      <a16:colId xmlns:a16="http://schemas.microsoft.com/office/drawing/2014/main" val="1769517845"/>
                    </a:ext>
                  </a:extLst>
                </a:gridCol>
                <a:gridCol w="2395942">
                  <a:extLst>
                    <a:ext uri="{9D8B030D-6E8A-4147-A177-3AD203B41FA5}">
                      <a16:colId xmlns:a16="http://schemas.microsoft.com/office/drawing/2014/main" val="425028190"/>
                    </a:ext>
                  </a:extLst>
                </a:gridCol>
                <a:gridCol w="2913184">
                  <a:extLst>
                    <a:ext uri="{9D8B030D-6E8A-4147-A177-3AD203B41FA5}">
                      <a16:colId xmlns:a16="http://schemas.microsoft.com/office/drawing/2014/main" val="143442631"/>
                    </a:ext>
                  </a:extLst>
                </a:gridCol>
              </a:tblGrid>
              <a:tr h="526472">
                <a:tc>
                  <a:txBody>
                    <a:bodyPr/>
                    <a:lstStyle/>
                    <a:p>
                      <a:pPr algn="ctr"/>
                      <a:r>
                        <a:rPr lang="en-US" sz="2800" b="1" dirty="0"/>
                        <a:t>Purposes</a:t>
                      </a:r>
                    </a:p>
                  </a:txBody>
                  <a:tcPr/>
                </a:tc>
                <a:tc>
                  <a:txBody>
                    <a:bodyPr/>
                    <a:lstStyle/>
                    <a:p>
                      <a:pPr algn="ctr"/>
                      <a:r>
                        <a:rPr lang="en-US" sz="2800" b="1" dirty="0"/>
                        <a:t>Scores</a:t>
                      </a:r>
                    </a:p>
                  </a:txBody>
                  <a:tcPr/>
                </a:tc>
                <a:tc>
                  <a:txBody>
                    <a:bodyPr/>
                    <a:lstStyle/>
                    <a:p>
                      <a:pPr algn="ctr"/>
                      <a:r>
                        <a:rPr lang="en-US" sz="2800" b="1" dirty="0"/>
                        <a:t>Formulas</a:t>
                      </a:r>
                    </a:p>
                  </a:txBody>
                  <a:tcPr/>
                </a:tc>
                <a:tc>
                  <a:txBody>
                    <a:bodyPr/>
                    <a:lstStyle/>
                    <a:p>
                      <a:pPr algn="ctr"/>
                      <a:r>
                        <a:rPr lang="en-US" sz="2800" b="1" dirty="0"/>
                        <a:t>Tests</a:t>
                      </a:r>
                    </a:p>
                  </a:txBody>
                  <a:tcPr/>
                </a:tc>
                <a:tc>
                  <a:txBody>
                    <a:bodyPr/>
                    <a:lstStyle/>
                    <a:p>
                      <a:pPr algn="ctr"/>
                      <a:r>
                        <a:rPr lang="en-US" sz="2800" b="1" dirty="0"/>
                        <a:t>Roster Data</a:t>
                      </a:r>
                    </a:p>
                  </a:txBody>
                  <a:tcPr/>
                </a:tc>
                <a:tc>
                  <a:txBody>
                    <a:bodyPr/>
                    <a:lstStyle/>
                    <a:p>
                      <a:pPr algn="ctr"/>
                      <a:r>
                        <a:rPr lang="en-US" sz="2800" b="1" dirty="0"/>
                        <a:t>Participants</a:t>
                      </a:r>
                    </a:p>
                  </a:txBody>
                  <a:tcPr/>
                </a:tc>
                <a:extLst>
                  <a:ext uri="{0D108BD9-81ED-4DB2-BD59-A6C34878D82A}">
                    <a16:rowId xmlns:a16="http://schemas.microsoft.com/office/drawing/2014/main" val="433175884"/>
                  </a:ext>
                </a:extLst>
              </a:tr>
              <a:tr h="3313676">
                <a:tc>
                  <a:txBody>
                    <a:bodyPr/>
                    <a:lstStyle/>
                    <a:p>
                      <a:pPr algn="ctr"/>
                      <a:br>
                        <a:rPr lang="en-US" dirty="0"/>
                      </a:br>
                      <a:r>
                        <a:rPr lang="en-US" b="1" dirty="0">
                          <a:sym typeface="Wingdings" panose="05000000000000000000" pitchFamily="2" charset="2"/>
                        </a:rPr>
                        <a:t>EVAAS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Informing         OTES</a:t>
                      </a:r>
                      <a:br>
                        <a:rPr lang="en-US" dirty="0">
                          <a:sym typeface="Wingdings" panose="05000000000000000000" pitchFamily="2" charset="2"/>
                        </a:rPr>
                      </a:br>
                      <a:r>
                        <a:rPr lang="en-US" dirty="0">
                          <a:sym typeface="Wingdings" panose="05000000000000000000" pitchFamily="2" charset="2"/>
                        </a:rPr>
                        <a:t>Instructional</a:t>
                      </a:r>
                      <a:br>
                        <a:rPr lang="en-US" dirty="0">
                          <a:sym typeface="Wingdings" panose="05000000000000000000" pitchFamily="2" charset="2"/>
                        </a:rPr>
                      </a:br>
                      <a:r>
                        <a:rPr lang="en-US" dirty="0">
                          <a:sym typeface="Wingdings" panose="05000000000000000000" pitchFamily="2" charset="2"/>
                        </a:rPr>
                        <a:t>Practice</a:t>
                      </a:r>
                      <a:endParaRPr lang="en-US" dirty="0"/>
                    </a:p>
                  </a:txBody>
                  <a:tcPr/>
                </a:tc>
                <a:tc>
                  <a:txBody>
                    <a:bodyPr/>
                    <a:lstStyle/>
                    <a:p>
                      <a:endParaRPr lang="en-US" dirty="0"/>
                    </a:p>
                    <a:p>
                      <a:endParaRPr lang="en-US" dirty="0"/>
                    </a:p>
                    <a:p>
                      <a:r>
                        <a:rPr lang="en-US" dirty="0"/>
                        <a:t>Teacher-level Value-Added Scores</a:t>
                      </a:r>
                    </a:p>
                  </a:txBody>
                  <a:tcPr/>
                </a:tc>
                <a:tc>
                  <a:txBody>
                    <a:bodyPr/>
                    <a:lstStyle/>
                    <a:p>
                      <a:endParaRPr lang="en-US" dirty="0"/>
                    </a:p>
                    <a:p>
                      <a:endParaRPr lang="en-US" dirty="0"/>
                    </a:p>
                    <a:p>
                      <a:br>
                        <a:rPr lang="en-US" dirty="0"/>
                      </a:br>
                      <a:r>
                        <a:rPr lang="en-US" dirty="0"/>
                        <a:t>SAS Processes &amp; Formulas</a:t>
                      </a:r>
                    </a:p>
                  </a:txBody>
                  <a:tcPr/>
                </a:tc>
                <a:tc>
                  <a:txBody>
                    <a:bodyPr/>
                    <a:lstStyle/>
                    <a:p>
                      <a:endParaRPr lang="en-US" dirty="0"/>
                    </a:p>
                    <a:p>
                      <a:endParaRPr lang="en-US" dirty="0"/>
                    </a:p>
                    <a:p>
                      <a:br>
                        <a:rPr lang="en-US" dirty="0"/>
                      </a:br>
                      <a:endParaRPr lang="en-US" dirty="0"/>
                    </a:p>
                  </a:txBody>
                  <a:tcPr/>
                </a:tc>
                <a:tc>
                  <a:txBody>
                    <a:bodyPr/>
                    <a:lstStyle/>
                    <a:p>
                      <a:r>
                        <a:rPr lang="en-US" dirty="0"/>
                        <a:t>                           </a:t>
                      </a:r>
                    </a:p>
                    <a:p>
                      <a:r>
                        <a:rPr lang="en-US" dirty="0"/>
                        <a:t>                               </a:t>
                      </a:r>
                      <a:br>
                        <a:rPr lang="en-US" dirty="0"/>
                      </a:br>
                      <a:r>
                        <a:rPr lang="en-US" dirty="0"/>
                        <a:t> </a:t>
                      </a:r>
                      <a:br>
                        <a:rPr lang="en-US" dirty="0"/>
                      </a:br>
                      <a:r>
                        <a:rPr lang="en-US" dirty="0"/>
                        <a:t>                               </a:t>
                      </a:r>
                    </a:p>
                    <a:p>
                      <a:endParaRPr lang="en-US" dirty="0"/>
                    </a:p>
                    <a:p>
                      <a:br>
                        <a:rPr lang="en-US" sz="1000" dirty="0"/>
                      </a:br>
                      <a:br>
                        <a:rPr lang="en-US" dirty="0"/>
                      </a:br>
                      <a:br>
                        <a:rPr lang="en-US" dirty="0"/>
                      </a:b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Teachers in traditional public school districts, including JVSs, CTCs and ESCs are required to have value-added in select grades and subjects.</a:t>
                      </a:r>
                    </a:p>
                    <a:p>
                      <a:endParaRPr lang="en-US" dirty="0"/>
                    </a:p>
                    <a:p>
                      <a:r>
                        <a:rPr lang="en-US" dirty="0"/>
                        <a:t>OPTIONAL: Community school teachers are not required to have teacher-level value-added scores.</a:t>
                      </a:r>
                    </a:p>
                  </a:txBody>
                  <a:tcPr/>
                </a:tc>
                <a:extLst>
                  <a:ext uri="{0D108BD9-81ED-4DB2-BD59-A6C34878D82A}">
                    <a16:rowId xmlns:a16="http://schemas.microsoft.com/office/drawing/2014/main" val="1345087741"/>
                  </a:ext>
                </a:extLst>
              </a:tr>
              <a:tr h="1486509">
                <a:tc>
                  <a:txBody>
                    <a:bodyPr/>
                    <a:lstStyle/>
                    <a:p>
                      <a:br>
                        <a:rPr lang="en-US" dirty="0"/>
                      </a:br>
                      <a:r>
                        <a:rPr lang="en-US" dirty="0"/>
                        <a:t>District &amp; Building Report Cards + OPES</a:t>
                      </a:r>
                    </a:p>
                    <a:p>
                      <a:endParaRPr lang="en-US" dirty="0"/>
                    </a:p>
                    <a:p>
                      <a:r>
                        <a:rPr lang="en-US" dirty="0"/>
                        <a:t>School Improvement</a:t>
                      </a:r>
                    </a:p>
                  </a:txBody>
                  <a:tcPr/>
                </a:tc>
                <a:tc>
                  <a:txBody>
                    <a:bodyPr/>
                    <a:lstStyle/>
                    <a:p>
                      <a:r>
                        <a:rPr lang="en-US" dirty="0"/>
                        <a:t>Building &amp; District Value-Added Scores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SAS Processes &amp; Formulas</a:t>
                      </a:r>
                    </a:p>
                  </a:txBody>
                  <a:tcPr/>
                </a:tc>
                <a:tc>
                  <a:txBody>
                    <a:bodyPr/>
                    <a:lstStyle/>
                    <a:p>
                      <a:br>
                        <a:rPr lang="en-US" dirty="0"/>
                      </a:br>
                      <a:endParaRPr lang="en-US" dirty="0"/>
                    </a:p>
                  </a:txBody>
                  <a:tcPr/>
                </a:tc>
                <a:tc>
                  <a:txBody>
                    <a:bodyPr/>
                    <a:lstStyle/>
                    <a:p>
                      <a:pPr algn="ctr"/>
                      <a:br>
                        <a:rPr lang="en-US" dirty="0"/>
                      </a:br>
                      <a:br>
                        <a:rPr lang="en-US" dirty="0"/>
                      </a:b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Districts and Buildings: traditional public schools, including JVSs, CTCs,   &amp; ESCs as well as community schools.</a:t>
                      </a:r>
                    </a:p>
                  </a:txBody>
                  <a:tcPr/>
                </a:tc>
                <a:extLst>
                  <a:ext uri="{0D108BD9-81ED-4DB2-BD59-A6C34878D82A}">
                    <a16:rowId xmlns:a16="http://schemas.microsoft.com/office/drawing/2014/main" val="484159772"/>
                  </a:ext>
                </a:extLst>
              </a:tr>
            </a:tbl>
          </a:graphicData>
        </a:graphic>
      </p:graphicFrame>
      <p:cxnSp>
        <p:nvCxnSpPr>
          <p:cNvPr id="8" name="Straight Connector 7">
            <a:extLst>
              <a:ext uri="{FF2B5EF4-FFF2-40B4-BE49-F238E27FC236}">
                <a16:creationId xmlns:a16="http://schemas.microsoft.com/office/drawing/2014/main" id="{68045F64-F9DD-42B0-93E2-8D0657AB1A1A}"/>
              </a:ext>
            </a:extLst>
          </p:cNvPr>
          <p:cNvCxnSpPr>
            <a:cxnSpLocks/>
          </p:cNvCxnSpPr>
          <p:nvPr/>
        </p:nvCxnSpPr>
        <p:spPr>
          <a:xfrm>
            <a:off x="242277" y="4493838"/>
            <a:ext cx="117133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3F5D05-463D-4740-834B-1BBFBC597986}"/>
              </a:ext>
            </a:extLst>
          </p:cNvPr>
          <p:cNvCxnSpPr>
            <a:cxnSpLocks/>
          </p:cNvCxnSpPr>
          <p:nvPr/>
        </p:nvCxnSpPr>
        <p:spPr>
          <a:xfrm>
            <a:off x="1367692" y="1766270"/>
            <a:ext cx="398585"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057434-B0B7-4672-82D4-F9991C61A78C}"/>
              </a:ext>
            </a:extLst>
          </p:cNvPr>
          <p:cNvCxnSpPr>
            <a:cxnSpLocks/>
          </p:cNvCxnSpPr>
          <p:nvPr/>
        </p:nvCxnSpPr>
        <p:spPr>
          <a:xfrm flipH="1">
            <a:off x="1070709" y="1766270"/>
            <a:ext cx="296983"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CC43261-541F-49A9-AF81-9C7A037ACBF5}"/>
              </a:ext>
            </a:extLst>
          </p:cNvPr>
          <p:cNvGrpSpPr/>
          <p:nvPr/>
        </p:nvGrpSpPr>
        <p:grpSpPr>
          <a:xfrm>
            <a:off x="9065846" y="1266088"/>
            <a:ext cx="2860431" cy="3068988"/>
            <a:chOff x="9065846" y="1516192"/>
            <a:chExt cx="2860431" cy="3139321"/>
          </a:xfrm>
        </p:grpSpPr>
        <p:sp>
          <p:nvSpPr>
            <p:cNvPr id="12" name="TextBox 11">
              <a:extLst>
                <a:ext uri="{FF2B5EF4-FFF2-40B4-BE49-F238E27FC236}">
                  <a16:creationId xmlns:a16="http://schemas.microsoft.com/office/drawing/2014/main" id="{43333A4C-40E4-41D3-96A1-B043EC156FF3}"/>
                </a:ext>
              </a:extLst>
            </p:cNvPr>
            <p:cNvSpPr txBox="1"/>
            <p:nvPr/>
          </p:nvSpPr>
          <p:spPr>
            <a:xfrm>
              <a:off x="9065846" y="1516192"/>
              <a:ext cx="2860431" cy="313932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61F3DB-EDDA-442D-98F7-1DF84C6C450B}"/>
                </a:ext>
              </a:extLst>
            </p:cNvPr>
            <p:cNvSpPr txBox="1"/>
            <p:nvPr/>
          </p:nvSpPr>
          <p:spPr>
            <a:xfrm rot="20607760">
              <a:off x="9232526" y="2137878"/>
              <a:ext cx="2405017" cy="1290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Teachers</a:t>
              </a:r>
              <a:b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(some, not all)</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6B4338A-83E7-4A02-BD25-C8489BF70745}"/>
              </a:ext>
            </a:extLst>
          </p:cNvPr>
          <p:cNvGrpSpPr/>
          <p:nvPr/>
        </p:nvGrpSpPr>
        <p:grpSpPr>
          <a:xfrm>
            <a:off x="9095154" y="4601185"/>
            <a:ext cx="2831124" cy="1292662"/>
            <a:chOff x="9095153" y="4938555"/>
            <a:chExt cx="2860431" cy="1292662"/>
          </a:xfrm>
        </p:grpSpPr>
        <p:sp>
          <p:nvSpPr>
            <p:cNvPr id="15" name="TextBox 14">
              <a:extLst>
                <a:ext uri="{FF2B5EF4-FFF2-40B4-BE49-F238E27FC236}">
                  <a16:creationId xmlns:a16="http://schemas.microsoft.com/office/drawing/2014/main" id="{1C112808-1FA6-404B-B408-2EAAF509682A}"/>
                </a:ext>
              </a:extLst>
            </p:cNvPr>
            <p:cNvSpPr txBox="1"/>
            <p:nvPr/>
          </p:nvSpPr>
          <p:spPr>
            <a:xfrm>
              <a:off x="9095153" y="4938555"/>
              <a:ext cx="2860431" cy="129266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77999E-D819-4F83-800D-5C88731B8E19}"/>
                </a:ext>
              </a:extLst>
            </p:cNvPr>
            <p:cNvSpPr txBox="1"/>
            <p:nvPr/>
          </p:nvSpPr>
          <p:spPr>
            <a:xfrm rot="20607760">
              <a:off x="9433937" y="5063455"/>
              <a:ext cx="231388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All</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Districts &amp; </a:t>
              </a:r>
              <a:b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Buildings</a:t>
              </a:r>
            </a:p>
          </p:txBody>
        </p:sp>
      </p:grpSp>
    </p:spTree>
    <p:extLst>
      <p:ext uri="{BB962C8B-B14F-4D97-AF65-F5344CB8AC3E}">
        <p14:creationId xmlns:p14="http://schemas.microsoft.com/office/powerpoint/2010/main" val="124575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s://mightyfineproductions.files.wordpress.com/2011/11/recording-sig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3777" y="2204837"/>
            <a:ext cx="5844446" cy="29017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b="1" dirty="0">
                <a:solidFill>
                  <a:schemeClr val="bg1"/>
                </a:solidFill>
                <a:latin typeface="+mn-lt"/>
                <a:cs typeface="Arial" panose="020B0604020202020204" pitchFamily="34" charset="0"/>
              </a:rPr>
              <a:t>Recording</a:t>
            </a:r>
          </a:p>
        </p:txBody>
      </p:sp>
    </p:spTree>
    <p:extLst>
      <p:ext uri="{BB962C8B-B14F-4D97-AF65-F5344CB8AC3E}">
        <p14:creationId xmlns:p14="http://schemas.microsoft.com/office/powerpoint/2010/main" val="332920112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E478BA-62AA-426F-863C-676F08124CD6}"/>
              </a:ext>
            </a:extLst>
          </p:cNvPr>
          <p:cNvGraphicFramePr>
            <a:graphicFrameLocks noGrp="1"/>
          </p:cNvGraphicFramePr>
          <p:nvPr>
            <p:extLst/>
          </p:nvPr>
        </p:nvGraphicFramePr>
        <p:xfrm>
          <a:off x="236415" y="676674"/>
          <a:ext cx="11719169" cy="5326657"/>
        </p:xfrm>
        <a:graphic>
          <a:graphicData uri="http://schemas.openxmlformats.org/drawingml/2006/table">
            <a:tbl>
              <a:tblPr firstRow="1" bandRow="1">
                <a:tableStyleId>{5940675A-B579-460E-94D1-54222C63F5DA}</a:tableStyleId>
              </a:tblPr>
              <a:tblGrid>
                <a:gridCol w="2319216">
                  <a:extLst>
                    <a:ext uri="{9D8B030D-6E8A-4147-A177-3AD203B41FA5}">
                      <a16:colId xmlns:a16="http://schemas.microsoft.com/office/drawing/2014/main" val="2673726615"/>
                    </a:ext>
                  </a:extLst>
                </a:gridCol>
                <a:gridCol w="1203569">
                  <a:extLst>
                    <a:ext uri="{9D8B030D-6E8A-4147-A177-3AD203B41FA5}">
                      <a16:colId xmlns:a16="http://schemas.microsoft.com/office/drawing/2014/main" val="3319445820"/>
                    </a:ext>
                  </a:extLst>
                </a:gridCol>
                <a:gridCol w="1641231">
                  <a:extLst>
                    <a:ext uri="{9D8B030D-6E8A-4147-A177-3AD203B41FA5}">
                      <a16:colId xmlns:a16="http://schemas.microsoft.com/office/drawing/2014/main" val="2512478148"/>
                    </a:ext>
                  </a:extLst>
                </a:gridCol>
                <a:gridCol w="1246027">
                  <a:extLst>
                    <a:ext uri="{9D8B030D-6E8A-4147-A177-3AD203B41FA5}">
                      <a16:colId xmlns:a16="http://schemas.microsoft.com/office/drawing/2014/main" val="1769517845"/>
                    </a:ext>
                  </a:extLst>
                </a:gridCol>
                <a:gridCol w="2395942">
                  <a:extLst>
                    <a:ext uri="{9D8B030D-6E8A-4147-A177-3AD203B41FA5}">
                      <a16:colId xmlns:a16="http://schemas.microsoft.com/office/drawing/2014/main" val="425028190"/>
                    </a:ext>
                  </a:extLst>
                </a:gridCol>
                <a:gridCol w="2913184">
                  <a:extLst>
                    <a:ext uri="{9D8B030D-6E8A-4147-A177-3AD203B41FA5}">
                      <a16:colId xmlns:a16="http://schemas.microsoft.com/office/drawing/2014/main" val="143442631"/>
                    </a:ext>
                  </a:extLst>
                </a:gridCol>
              </a:tblGrid>
              <a:tr h="526472">
                <a:tc>
                  <a:txBody>
                    <a:bodyPr/>
                    <a:lstStyle/>
                    <a:p>
                      <a:pPr algn="ctr"/>
                      <a:r>
                        <a:rPr lang="en-US" sz="2800" b="1" dirty="0"/>
                        <a:t>Purposes</a:t>
                      </a:r>
                    </a:p>
                  </a:txBody>
                  <a:tcPr/>
                </a:tc>
                <a:tc>
                  <a:txBody>
                    <a:bodyPr/>
                    <a:lstStyle/>
                    <a:p>
                      <a:pPr algn="ctr"/>
                      <a:r>
                        <a:rPr lang="en-US" sz="2800" b="1" dirty="0"/>
                        <a:t>Scores</a:t>
                      </a:r>
                    </a:p>
                  </a:txBody>
                  <a:tcPr/>
                </a:tc>
                <a:tc>
                  <a:txBody>
                    <a:bodyPr/>
                    <a:lstStyle/>
                    <a:p>
                      <a:pPr algn="ctr"/>
                      <a:r>
                        <a:rPr lang="en-US" sz="2800" b="1" dirty="0"/>
                        <a:t>Formulas</a:t>
                      </a:r>
                    </a:p>
                  </a:txBody>
                  <a:tcPr/>
                </a:tc>
                <a:tc>
                  <a:txBody>
                    <a:bodyPr/>
                    <a:lstStyle/>
                    <a:p>
                      <a:pPr algn="ctr"/>
                      <a:r>
                        <a:rPr lang="en-US" sz="2800" b="1" dirty="0"/>
                        <a:t>Tests</a:t>
                      </a:r>
                    </a:p>
                  </a:txBody>
                  <a:tcPr/>
                </a:tc>
                <a:tc>
                  <a:txBody>
                    <a:bodyPr/>
                    <a:lstStyle/>
                    <a:p>
                      <a:pPr algn="ctr"/>
                      <a:r>
                        <a:rPr lang="en-US" sz="2800" b="1" dirty="0"/>
                        <a:t>Roster Data</a:t>
                      </a:r>
                    </a:p>
                  </a:txBody>
                  <a:tcPr/>
                </a:tc>
                <a:tc>
                  <a:txBody>
                    <a:bodyPr/>
                    <a:lstStyle/>
                    <a:p>
                      <a:pPr algn="ctr"/>
                      <a:r>
                        <a:rPr lang="en-US" sz="2800" b="1" dirty="0"/>
                        <a:t>Participants</a:t>
                      </a:r>
                    </a:p>
                  </a:txBody>
                  <a:tcPr/>
                </a:tc>
                <a:extLst>
                  <a:ext uri="{0D108BD9-81ED-4DB2-BD59-A6C34878D82A}">
                    <a16:rowId xmlns:a16="http://schemas.microsoft.com/office/drawing/2014/main" val="433175884"/>
                  </a:ext>
                </a:extLst>
              </a:tr>
              <a:tr h="3313676">
                <a:tc>
                  <a:txBody>
                    <a:bodyPr/>
                    <a:lstStyle/>
                    <a:p>
                      <a:pPr algn="ctr"/>
                      <a:br>
                        <a:rPr lang="en-US" dirty="0"/>
                      </a:br>
                      <a:r>
                        <a:rPr lang="en-US" b="1" dirty="0">
                          <a:sym typeface="Wingdings" panose="05000000000000000000" pitchFamily="2" charset="2"/>
                        </a:rPr>
                        <a:t>EVAAS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Informing         OTES</a:t>
                      </a:r>
                      <a:br>
                        <a:rPr lang="en-US" dirty="0">
                          <a:sym typeface="Wingdings" panose="05000000000000000000" pitchFamily="2" charset="2"/>
                        </a:rPr>
                      </a:br>
                      <a:r>
                        <a:rPr lang="en-US" dirty="0">
                          <a:sym typeface="Wingdings" panose="05000000000000000000" pitchFamily="2" charset="2"/>
                        </a:rPr>
                        <a:t>Instructional</a:t>
                      </a:r>
                      <a:br>
                        <a:rPr lang="en-US" dirty="0">
                          <a:sym typeface="Wingdings" panose="05000000000000000000" pitchFamily="2" charset="2"/>
                        </a:rPr>
                      </a:br>
                      <a:r>
                        <a:rPr lang="en-US" dirty="0">
                          <a:sym typeface="Wingdings" panose="05000000000000000000" pitchFamily="2" charset="2"/>
                        </a:rPr>
                        <a:t>Practice</a:t>
                      </a:r>
                      <a:endParaRPr lang="en-US" dirty="0"/>
                    </a:p>
                  </a:txBody>
                  <a:tcPr/>
                </a:tc>
                <a:tc>
                  <a:txBody>
                    <a:bodyPr/>
                    <a:lstStyle/>
                    <a:p>
                      <a:endParaRPr lang="en-US" dirty="0"/>
                    </a:p>
                    <a:p>
                      <a:endParaRPr lang="en-US" dirty="0"/>
                    </a:p>
                    <a:p>
                      <a:r>
                        <a:rPr lang="en-US" dirty="0"/>
                        <a:t>Teacher-level Value-Added Scores</a:t>
                      </a:r>
                    </a:p>
                  </a:txBody>
                  <a:tcPr/>
                </a:tc>
                <a:tc>
                  <a:txBody>
                    <a:bodyPr/>
                    <a:lstStyle/>
                    <a:p>
                      <a:endParaRPr lang="en-US" dirty="0"/>
                    </a:p>
                    <a:p>
                      <a:endParaRPr lang="en-US" dirty="0"/>
                    </a:p>
                    <a:p>
                      <a:br>
                        <a:rPr lang="en-US" dirty="0"/>
                      </a:br>
                      <a:r>
                        <a:rPr lang="en-US" dirty="0"/>
                        <a:t>SAS Processes &amp; Formulas</a:t>
                      </a:r>
                    </a:p>
                  </a:txBody>
                  <a:tcPr/>
                </a:tc>
                <a:tc>
                  <a:txBody>
                    <a:bodyPr/>
                    <a:lstStyle/>
                    <a:p>
                      <a:endParaRPr lang="en-US" dirty="0"/>
                    </a:p>
                    <a:p>
                      <a:endParaRPr lang="en-US" dirty="0"/>
                    </a:p>
                    <a:p>
                      <a:br>
                        <a:rPr lang="en-US" dirty="0"/>
                      </a:br>
                      <a:r>
                        <a:rPr lang="en-US" dirty="0"/>
                        <a:t>Student Test Scores</a:t>
                      </a:r>
                    </a:p>
                  </a:txBody>
                  <a:tcPr/>
                </a:tc>
                <a:tc>
                  <a:txBody>
                    <a:bodyPr/>
                    <a:lstStyle/>
                    <a:p>
                      <a:r>
                        <a:rPr lang="en-US" dirty="0"/>
                        <a:t>                           </a:t>
                      </a:r>
                    </a:p>
                    <a:p>
                      <a:r>
                        <a:rPr lang="en-US" dirty="0"/>
                        <a:t>                               </a:t>
                      </a:r>
                      <a:br>
                        <a:rPr lang="en-US" dirty="0"/>
                      </a:br>
                      <a:r>
                        <a:rPr lang="en-US" dirty="0"/>
                        <a:t> </a:t>
                      </a:r>
                      <a:br>
                        <a:rPr lang="en-US" dirty="0"/>
                      </a:br>
                      <a:r>
                        <a:rPr lang="en-US" dirty="0"/>
                        <a:t>                              </a:t>
                      </a:r>
                    </a:p>
                    <a:p>
                      <a:endParaRPr lang="en-US" dirty="0"/>
                    </a:p>
                    <a:p>
                      <a:br>
                        <a:rPr lang="en-US" sz="1000" dirty="0"/>
                      </a:br>
                      <a:br>
                        <a:rPr lang="en-US" dirty="0"/>
                      </a:br>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Teachers in traditional public school districts, including JVSs, CTCs and ESCs are required to have value-added in select grades and subjects.</a:t>
                      </a:r>
                    </a:p>
                    <a:p>
                      <a:endParaRPr lang="en-US" dirty="0"/>
                    </a:p>
                    <a:p>
                      <a:r>
                        <a:rPr lang="en-US" dirty="0"/>
                        <a:t>OPTIONAL: Community school teachers are not required to have teacher-level value-added scores.</a:t>
                      </a:r>
                    </a:p>
                  </a:txBody>
                  <a:tcPr/>
                </a:tc>
                <a:extLst>
                  <a:ext uri="{0D108BD9-81ED-4DB2-BD59-A6C34878D82A}">
                    <a16:rowId xmlns:a16="http://schemas.microsoft.com/office/drawing/2014/main" val="1345087741"/>
                  </a:ext>
                </a:extLst>
              </a:tr>
              <a:tr h="1486509">
                <a:tc>
                  <a:txBody>
                    <a:bodyPr/>
                    <a:lstStyle/>
                    <a:p>
                      <a:br>
                        <a:rPr lang="en-US" dirty="0"/>
                      </a:br>
                      <a:r>
                        <a:rPr lang="en-US" dirty="0"/>
                        <a:t>District &amp; Building Report Cards + OPES</a:t>
                      </a:r>
                    </a:p>
                    <a:p>
                      <a:endParaRPr lang="en-US" dirty="0"/>
                    </a:p>
                    <a:p>
                      <a:r>
                        <a:rPr lang="en-US" dirty="0"/>
                        <a:t>School Improvement</a:t>
                      </a:r>
                    </a:p>
                  </a:txBody>
                  <a:tcPr/>
                </a:tc>
                <a:tc>
                  <a:txBody>
                    <a:bodyPr/>
                    <a:lstStyle/>
                    <a:p>
                      <a:r>
                        <a:rPr lang="en-US" dirty="0"/>
                        <a:t>Building &amp; District Value-Added Scores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SAS Processes &amp; Formulas</a:t>
                      </a:r>
                    </a:p>
                  </a:txBody>
                  <a:tcPr/>
                </a:tc>
                <a:tc>
                  <a:txBody>
                    <a:bodyPr/>
                    <a:lstStyle/>
                    <a:p>
                      <a:br>
                        <a:rPr lang="en-US" dirty="0"/>
                      </a:br>
                      <a:r>
                        <a:rPr lang="en-US" dirty="0"/>
                        <a:t>Student Test Scores</a:t>
                      </a:r>
                    </a:p>
                  </a:txBody>
                  <a:tcPr/>
                </a:tc>
                <a:tc>
                  <a:txBody>
                    <a:bodyPr/>
                    <a:lstStyle/>
                    <a:p>
                      <a:pPr algn="ctr"/>
                      <a:br>
                        <a:rPr lang="en-US" dirty="0"/>
                      </a:br>
                      <a:br>
                        <a:rPr lang="en-US" dirty="0"/>
                      </a:b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Districts and Buildings: traditional public schools, including JVSs, CTCs,   &amp; ESCs as well as community schools.</a:t>
                      </a:r>
                    </a:p>
                  </a:txBody>
                  <a:tcPr/>
                </a:tc>
                <a:extLst>
                  <a:ext uri="{0D108BD9-81ED-4DB2-BD59-A6C34878D82A}">
                    <a16:rowId xmlns:a16="http://schemas.microsoft.com/office/drawing/2014/main" val="484159772"/>
                  </a:ext>
                </a:extLst>
              </a:tr>
            </a:tbl>
          </a:graphicData>
        </a:graphic>
      </p:graphicFrame>
      <p:cxnSp>
        <p:nvCxnSpPr>
          <p:cNvPr id="8" name="Straight Connector 7">
            <a:extLst>
              <a:ext uri="{FF2B5EF4-FFF2-40B4-BE49-F238E27FC236}">
                <a16:creationId xmlns:a16="http://schemas.microsoft.com/office/drawing/2014/main" id="{68045F64-F9DD-42B0-93E2-8D0657AB1A1A}"/>
              </a:ext>
            </a:extLst>
          </p:cNvPr>
          <p:cNvCxnSpPr>
            <a:cxnSpLocks/>
          </p:cNvCxnSpPr>
          <p:nvPr/>
        </p:nvCxnSpPr>
        <p:spPr>
          <a:xfrm>
            <a:off x="242277" y="4493838"/>
            <a:ext cx="117133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3F5D05-463D-4740-834B-1BBFBC597986}"/>
              </a:ext>
            </a:extLst>
          </p:cNvPr>
          <p:cNvCxnSpPr>
            <a:cxnSpLocks/>
          </p:cNvCxnSpPr>
          <p:nvPr/>
        </p:nvCxnSpPr>
        <p:spPr>
          <a:xfrm>
            <a:off x="1367692" y="1766270"/>
            <a:ext cx="398585"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057434-B0B7-4672-82D4-F9991C61A78C}"/>
              </a:ext>
            </a:extLst>
          </p:cNvPr>
          <p:cNvCxnSpPr>
            <a:cxnSpLocks/>
          </p:cNvCxnSpPr>
          <p:nvPr/>
        </p:nvCxnSpPr>
        <p:spPr>
          <a:xfrm flipH="1">
            <a:off x="1070709" y="1766270"/>
            <a:ext cx="296983"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CC43261-541F-49A9-AF81-9C7A037ACBF5}"/>
              </a:ext>
            </a:extLst>
          </p:cNvPr>
          <p:cNvGrpSpPr/>
          <p:nvPr/>
        </p:nvGrpSpPr>
        <p:grpSpPr>
          <a:xfrm>
            <a:off x="9065846" y="1266088"/>
            <a:ext cx="2860431" cy="3068988"/>
            <a:chOff x="9065846" y="1516192"/>
            <a:chExt cx="2860431" cy="3139321"/>
          </a:xfrm>
        </p:grpSpPr>
        <p:sp>
          <p:nvSpPr>
            <p:cNvPr id="12" name="TextBox 11">
              <a:extLst>
                <a:ext uri="{FF2B5EF4-FFF2-40B4-BE49-F238E27FC236}">
                  <a16:creationId xmlns:a16="http://schemas.microsoft.com/office/drawing/2014/main" id="{43333A4C-40E4-41D3-96A1-B043EC156FF3}"/>
                </a:ext>
              </a:extLst>
            </p:cNvPr>
            <p:cNvSpPr txBox="1"/>
            <p:nvPr/>
          </p:nvSpPr>
          <p:spPr>
            <a:xfrm>
              <a:off x="9065846" y="1516192"/>
              <a:ext cx="2860431" cy="3139321"/>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61F3DB-EDDA-442D-98F7-1DF84C6C450B}"/>
                </a:ext>
              </a:extLst>
            </p:cNvPr>
            <p:cNvSpPr txBox="1"/>
            <p:nvPr/>
          </p:nvSpPr>
          <p:spPr>
            <a:xfrm rot="20607760">
              <a:off x="9232526" y="2137878"/>
              <a:ext cx="2405017" cy="12908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Teachers</a:t>
              </a:r>
              <a:b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(some, not all)</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56B4338A-83E7-4A02-BD25-C8489BF70745}"/>
              </a:ext>
            </a:extLst>
          </p:cNvPr>
          <p:cNvGrpSpPr/>
          <p:nvPr/>
        </p:nvGrpSpPr>
        <p:grpSpPr>
          <a:xfrm>
            <a:off x="9095154" y="4601185"/>
            <a:ext cx="2831124" cy="1292662"/>
            <a:chOff x="9095153" y="4921622"/>
            <a:chExt cx="2860431" cy="1292662"/>
          </a:xfrm>
        </p:grpSpPr>
        <p:sp>
          <p:nvSpPr>
            <p:cNvPr id="15" name="TextBox 14">
              <a:extLst>
                <a:ext uri="{FF2B5EF4-FFF2-40B4-BE49-F238E27FC236}">
                  <a16:creationId xmlns:a16="http://schemas.microsoft.com/office/drawing/2014/main" id="{1C112808-1FA6-404B-B408-2EAAF509682A}"/>
                </a:ext>
              </a:extLst>
            </p:cNvPr>
            <p:cNvSpPr txBox="1"/>
            <p:nvPr/>
          </p:nvSpPr>
          <p:spPr>
            <a:xfrm>
              <a:off x="9095153" y="4921622"/>
              <a:ext cx="2860431" cy="129266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77999E-D819-4F83-800D-5C88731B8E19}"/>
                </a:ext>
              </a:extLst>
            </p:cNvPr>
            <p:cNvSpPr txBox="1"/>
            <p:nvPr/>
          </p:nvSpPr>
          <p:spPr>
            <a:xfrm rot="20607760">
              <a:off x="9433937" y="5063455"/>
              <a:ext cx="231388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All</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Districts &amp; </a:t>
              </a:r>
              <a:b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Buildings</a:t>
              </a:r>
            </a:p>
          </p:txBody>
        </p:sp>
      </p:grpSp>
    </p:spTree>
    <p:extLst>
      <p:ext uri="{BB962C8B-B14F-4D97-AF65-F5344CB8AC3E}">
        <p14:creationId xmlns:p14="http://schemas.microsoft.com/office/powerpoint/2010/main" val="374294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E478BA-62AA-426F-863C-676F08124CD6}"/>
              </a:ext>
            </a:extLst>
          </p:cNvPr>
          <p:cNvGraphicFramePr>
            <a:graphicFrameLocks noGrp="1"/>
          </p:cNvGraphicFramePr>
          <p:nvPr>
            <p:extLst/>
          </p:nvPr>
        </p:nvGraphicFramePr>
        <p:xfrm>
          <a:off x="236415" y="676674"/>
          <a:ext cx="11719169" cy="5326657"/>
        </p:xfrm>
        <a:graphic>
          <a:graphicData uri="http://schemas.openxmlformats.org/drawingml/2006/table">
            <a:tbl>
              <a:tblPr firstRow="1" bandRow="1">
                <a:tableStyleId>{5940675A-B579-460E-94D1-54222C63F5DA}</a:tableStyleId>
              </a:tblPr>
              <a:tblGrid>
                <a:gridCol w="2319216">
                  <a:extLst>
                    <a:ext uri="{9D8B030D-6E8A-4147-A177-3AD203B41FA5}">
                      <a16:colId xmlns:a16="http://schemas.microsoft.com/office/drawing/2014/main" val="2673726615"/>
                    </a:ext>
                  </a:extLst>
                </a:gridCol>
                <a:gridCol w="1203569">
                  <a:extLst>
                    <a:ext uri="{9D8B030D-6E8A-4147-A177-3AD203B41FA5}">
                      <a16:colId xmlns:a16="http://schemas.microsoft.com/office/drawing/2014/main" val="3319445820"/>
                    </a:ext>
                  </a:extLst>
                </a:gridCol>
                <a:gridCol w="1641231">
                  <a:extLst>
                    <a:ext uri="{9D8B030D-6E8A-4147-A177-3AD203B41FA5}">
                      <a16:colId xmlns:a16="http://schemas.microsoft.com/office/drawing/2014/main" val="2512478148"/>
                    </a:ext>
                  </a:extLst>
                </a:gridCol>
                <a:gridCol w="1246027">
                  <a:extLst>
                    <a:ext uri="{9D8B030D-6E8A-4147-A177-3AD203B41FA5}">
                      <a16:colId xmlns:a16="http://schemas.microsoft.com/office/drawing/2014/main" val="1769517845"/>
                    </a:ext>
                  </a:extLst>
                </a:gridCol>
                <a:gridCol w="2395942">
                  <a:extLst>
                    <a:ext uri="{9D8B030D-6E8A-4147-A177-3AD203B41FA5}">
                      <a16:colId xmlns:a16="http://schemas.microsoft.com/office/drawing/2014/main" val="425028190"/>
                    </a:ext>
                  </a:extLst>
                </a:gridCol>
                <a:gridCol w="2913184">
                  <a:extLst>
                    <a:ext uri="{9D8B030D-6E8A-4147-A177-3AD203B41FA5}">
                      <a16:colId xmlns:a16="http://schemas.microsoft.com/office/drawing/2014/main" val="143442631"/>
                    </a:ext>
                  </a:extLst>
                </a:gridCol>
              </a:tblGrid>
              <a:tr h="526472">
                <a:tc>
                  <a:txBody>
                    <a:bodyPr/>
                    <a:lstStyle/>
                    <a:p>
                      <a:pPr algn="ctr"/>
                      <a:r>
                        <a:rPr lang="en-US" sz="2800" b="1" dirty="0"/>
                        <a:t>Purposes</a:t>
                      </a:r>
                    </a:p>
                  </a:txBody>
                  <a:tcPr/>
                </a:tc>
                <a:tc>
                  <a:txBody>
                    <a:bodyPr/>
                    <a:lstStyle/>
                    <a:p>
                      <a:pPr algn="ctr"/>
                      <a:r>
                        <a:rPr lang="en-US" sz="2800" b="1" dirty="0"/>
                        <a:t>Scores</a:t>
                      </a:r>
                    </a:p>
                  </a:txBody>
                  <a:tcPr/>
                </a:tc>
                <a:tc>
                  <a:txBody>
                    <a:bodyPr/>
                    <a:lstStyle/>
                    <a:p>
                      <a:pPr algn="ctr"/>
                      <a:r>
                        <a:rPr lang="en-US" sz="2800" b="1" dirty="0"/>
                        <a:t>Formulas</a:t>
                      </a:r>
                    </a:p>
                  </a:txBody>
                  <a:tcPr/>
                </a:tc>
                <a:tc>
                  <a:txBody>
                    <a:bodyPr/>
                    <a:lstStyle/>
                    <a:p>
                      <a:pPr algn="ctr"/>
                      <a:r>
                        <a:rPr lang="en-US" sz="2800" b="1" dirty="0"/>
                        <a:t>Tests</a:t>
                      </a:r>
                    </a:p>
                  </a:txBody>
                  <a:tcPr/>
                </a:tc>
                <a:tc>
                  <a:txBody>
                    <a:bodyPr/>
                    <a:lstStyle/>
                    <a:p>
                      <a:pPr algn="ctr"/>
                      <a:r>
                        <a:rPr lang="en-US" sz="2800" b="1" dirty="0"/>
                        <a:t>Roster Data</a:t>
                      </a:r>
                    </a:p>
                  </a:txBody>
                  <a:tcPr/>
                </a:tc>
                <a:tc>
                  <a:txBody>
                    <a:bodyPr/>
                    <a:lstStyle/>
                    <a:p>
                      <a:pPr algn="ctr"/>
                      <a:r>
                        <a:rPr lang="en-US" sz="2800" b="1" dirty="0"/>
                        <a:t>Participants</a:t>
                      </a:r>
                    </a:p>
                  </a:txBody>
                  <a:tcPr/>
                </a:tc>
                <a:extLst>
                  <a:ext uri="{0D108BD9-81ED-4DB2-BD59-A6C34878D82A}">
                    <a16:rowId xmlns:a16="http://schemas.microsoft.com/office/drawing/2014/main" val="433175884"/>
                  </a:ext>
                </a:extLst>
              </a:tr>
              <a:tr h="3313676">
                <a:tc>
                  <a:txBody>
                    <a:bodyPr/>
                    <a:lstStyle/>
                    <a:p>
                      <a:pPr algn="ctr"/>
                      <a:br>
                        <a:rPr lang="en-US" dirty="0"/>
                      </a:br>
                      <a:r>
                        <a:rPr lang="en-US" b="1" dirty="0">
                          <a:sym typeface="Wingdings" panose="05000000000000000000" pitchFamily="2" charset="2"/>
                        </a:rPr>
                        <a:t>EVAAS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Informing         OTES</a:t>
                      </a:r>
                      <a:br>
                        <a:rPr lang="en-US" dirty="0">
                          <a:sym typeface="Wingdings" panose="05000000000000000000" pitchFamily="2" charset="2"/>
                        </a:rPr>
                      </a:br>
                      <a:r>
                        <a:rPr lang="en-US" dirty="0">
                          <a:sym typeface="Wingdings" panose="05000000000000000000" pitchFamily="2" charset="2"/>
                        </a:rPr>
                        <a:t>Instructional</a:t>
                      </a:r>
                      <a:br>
                        <a:rPr lang="en-US" dirty="0">
                          <a:sym typeface="Wingdings" panose="05000000000000000000" pitchFamily="2" charset="2"/>
                        </a:rPr>
                      </a:br>
                      <a:r>
                        <a:rPr lang="en-US" dirty="0">
                          <a:sym typeface="Wingdings" panose="05000000000000000000" pitchFamily="2" charset="2"/>
                        </a:rPr>
                        <a:t>Practice</a:t>
                      </a:r>
                      <a:endParaRPr lang="en-US" dirty="0"/>
                    </a:p>
                  </a:txBody>
                  <a:tcPr/>
                </a:tc>
                <a:tc>
                  <a:txBody>
                    <a:bodyPr/>
                    <a:lstStyle/>
                    <a:p>
                      <a:endParaRPr lang="en-US" dirty="0"/>
                    </a:p>
                    <a:p>
                      <a:endParaRPr lang="en-US" dirty="0"/>
                    </a:p>
                    <a:p>
                      <a:r>
                        <a:rPr lang="en-US" dirty="0"/>
                        <a:t>Teacher-level Value-Added Scores</a:t>
                      </a:r>
                    </a:p>
                  </a:txBody>
                  <a:tcPr/>
                </a:tc>
                <a:tc>
                  <a:txBody>
                    <a:bodyPr/>
                    <a:lstStyle/>
                    <a:p>
                      <a:endParaRPr lang="en-US" dirty="0"/>
                    </a:p>
                    <a:p>
                      <a:endParaRPr lang="en-US" dirty="0"/>
                    </a:p>
                    <a:p>
                      <a:br>
                        <a:rPr lang="en-US" dirty="0"/>
                      </a:br>
                      <a:r>
                        <a:rPr lang="en-US" dirty="0"/>
                        <a:t>SAS Processes &amp; Formulas</a:t>
                      </a:r>
                    </a:p>
                  </a:txBody>
                  <a:tcPr/>
                </a:tc>
                <a:tc>
                  <a:txBody>
                    <a:bodyPr/>
                    <a:lstStyle/>
                    <a:p>
                      <a:endParaRPr lang="en-US" dirty="0"/>
                    </a:p>
                    <a:p>
                      <a:endParaRPr lang="en-US" dirty="0"/>
                    </a:p>
                    <a:p>
                      <a:br>
                        <a:rPr lang="en-US" dirty="0"/>
                      </a:br>
                      <a:r>
                        <a:rPr lang="en-US" dirty="0"/>
                        <a:t>Student Test Scores</a:t>
                      </a:r>
                    </a:p>
                  </a:txBody>
                  <a:tcPr/>
                </a:tc>
                <a:tc>
                  <a:txBody>
                    <a:bodyPr/>
                    <a:lstStyle/>
                    <a:p>
                      <a:r>
                        <a:rPr lang="en-US" dirty="0"/>
                        <a:t>                           </a:t>
                      </a:r>
                    </a:p>
                    <a:p>
                      <a:r>
                        <a:rPr lang="en-US" dirty="0"/>
                        <a:t>                               SIS</a:t>
                      </a:r>
                      <a:br>
                        <a:rPr lang="en-US" dirty="0"/>
                      </a:br>
                      <a:r>
                        <a:rPr lang="en-US" dirty="0"/>
                        <a:t> RosterV Data</a:t>
                      </a:r>
                      <a:br>
                        <a:rPr lang="en-US" dirty="0"/>
                      </a:br>
                      <a:r>
                        <a:rPr lang="en-US" dirty="0"/>
                        <a:t>                               EMIS</a:t>
                      </a:r>
                    </a:p>
                    <a:p>
                      <a:endParaRPr lang="en-US" dirty="0"/>
                    </a:p>
                    <a:p>
                      <a:pPr algn="ctr"/>
                      <a:r>
                        <a:rPr lang="en-US" b="1" i="1" dirty="0"/>
                        <a:t>Verified</a:t>
                      </a:r>
                      <a:r>
                        <a:rPr lang="en-US" dirty="0"/>
                        <a:t> by Teachers</a:t>
                      </a:r>
                    </a:p>
                    <a:p>
                      <a:br>
                        <a:rPr lang="en-US" sz="1000" dirty="0"/>
                      </a:br>
                      <a:r>
                        <a:rPr lang="en-US" dirty="0"/>
                        <a:t>-------------------------------</a:t>
                      </a:r>
                    </a:p>
                    <a:p>
                      <a:pPr algn="ctr"/>
                      <a:br>
                        <a:rPr lang="en-US" dirty="0"/>
                      </a:br>
                      <a:r>
                        <a:rPr lang="en-US" dirty="0"/>
                        <a:t>EMIS</a:t>
                      </a:r>
                      <a:br>
                        <a:rPr lang="en-US" dirty="0"/>
                      </a:br>
                      <a:r>
                        <a:rPr lang="en-US" b="1" i="1" dirty="0"/>
                        <a:t>Unverified</a:t>
                      </a:r>
                      <a:r>
                        <a:rPr lang="en-US" dirty="0"/>
                        <a:t> by Teachers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Teachers in traditional public school districts, including JVSs, CTCs and ESCs are required to have value-added in select grades and subjects.</a:t>
                      </a:r>
                    </a:p>
                    <a:p>
                      <a:endParaRPr lang="en-US" dirty="0"/>
                    </a:p>
                    <a:p>
                      <a:r>
                        <a:rPr lang="en-US" dirty="0"/>
                        <a:t>OPTIONAL: Community school teachers are not required to have teacher-level value-added scores.</a:t>
                      </a:r>
                    </a:p>
                  </a:txBody>
                  <a:tcPr/>
                </a:tc>
                <a:extLst>
                  <a:ext uri="{0D108BD9-81ED-4DB2-BD59-A6C34878D82A}">
                    <a16:rowId xmlns:a16="http://schemas.microsoft.com/office/drawing/2014/main" val="1345087741"/>
                  </a:ext>
                </a:extLst>
              </a:tr>
              <a:tr h="1486509">
                <a:tc>
                  <a:txBody>
                    <a:bodyPr/>
                    <a:lstStyle/>
                    <a:p>
                      <a:br>
                        <a:rPr lang="en-US" dirty="0"/>
                      </a:br>
                      <a:r>
                        <a:rPr lang="en-US" dirty="0"/>
                        <a:t>District &amp; Building Report Cards + OPES</a:t>
                      </a:r>
                    </a:p>
                    <a:p>
                      <a:endParaRPr lang="en-US" dirty="0"/>
                    </a:p>
                    <a:p>
                      <a:r>
                        <a:rPr lang="en-US" dirty="0"/>
                        <a:t>School Improvement</a:t>
                      </a:r>
                    </a:p>
                  </a:txBody>
                  <a:tcPr/>
                </a:tc>
                <a:tc>
                  <a:txBody>
                    <a:bodyPr/>
                    <a:lstStyle/>
                    <a:p>
                      <a:r>
                        <a:rPr lang="en-US" dirty="0"/>
                        <a:t>Building &amp; District Value-Added Scores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SAS Processes &amp; Formulas</a:t>
                      </a:r>
                    </a:p>
                  </a:txBody>
                  <a:tcPr/>
                </a:tc>
                <a:tc>
                  <a:txBody>
                    <a:bodyPr/>
                    <a:lstStyle/>
                    <a:p>
                      <a:br>
                        <a:rPr lang="en-US" dirty="0"/>
                      </a:br>
                      <a:r>
                        <a:rPr lang="en-US" dirty="0"/>
                        <a:t>Student Test Scores</a:t>
                      </a:r>
                    </a:p>
                  </a:txBody>
                  <a:tcPr/>
                </a:tc>
                <a:tc>
                  <a:txBody>
                    <a:bodyPr/>
                    <a:lstStyle/>
                    <a:p>
                      <a:pPr algn="ctr"/>
                      <a:br>
                        <a:rPr lang="en-US" dirty="0"/>
                      </a:br>
                      <a:br>
                        <a:rPr lang="en-US" dirty="0"/>
                      </a:br>
                      <a:r>
                        <a:rPr lang="en-US" dirty="0"/>
                        <a:t>EMIS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Districts and Buildings: traditional public schools, including JVSs, CTCs,   &amp; ESCs as well as community schools.</a:t>
                      </a:r>
                    </a:p>
                  </a:txBody>
                  <a:tcPr/>
                </a:tc>
                <a:extLst>
                  <a:ext uri="{0D108BD9-81ED-4DB2-BD59-A6C34878D82A}">
                    <a16:rowId xmlns:a16="http://schemas.microsoft.com/office/drawing/2014/main" val="484159772"/>
                  </a:ext>
                </a:extLst>
              </a:tr>
            </a:tbl>
          </a:graphicData>
        </a:graphic>
      </p:graphicFrame>
      <p:cxnSp>
        <p:nvCxnSpPr>
          <p:cNvPr id="4" name="Straight Arrow Connector 3">
            <a:extLst>
              <a:ext uri="{FF2B5EF4-FFF2-40B4-BE49-F238E27FC236}">
                <a16:creationId xmlns:a16="http://schemas.microsoft.com/office/drawing/2014/main" id="{D4559CE3-8E64-4823-92CD-B9E55B6BA039}"/>
              </a:ext>
            </a:extLst>
          </p:cNvPr>
          <p:cNvCxnSpPr>
            <a:cxnSpLocks/>
          </p:cNvCxnSpPr>
          <p:nvPr/>
        </p:nvCxnSpPr>
        <p:spPr>
          <a:xfrm flipH="1">
            <a:off x="7991229" y="1688116"/>
            <a:ext cx="296985" cy="156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9D5B266-9970-4818-AFF8-74419C78A83D}"/>
              </a:ext>
            </a:extLst>
          </p:cNvPr>
          <p:cNvCxnSpPr>
            <a:cxnSpLocks/>
          </p:cNvCxnSpPr>
          <p:nvPr/>
        </p:nvCxnSpPr>
        <p:spPr>
          <a:xfrm flipH="1" flipV="1">
            <a:off x="7991229" y="2078886"/>
            <a:ext cx="316521" cy="110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A22A3D0-FFF5-41A0-B96B-E8B90F06A9B9}"/>
              </a:ext>
            </a:extLst>
          </p:cNvPr>
          <p:cNvSpPr/>
          <p:nvPr/>
        </p:nvSpPr>
        <p:spPr>
          <a:xfrm>
            <a:off x="6689969" y="1486860"/>
            <a:ext cx="2313354" cy="1522053"/>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2927EE7-3975-4B75-8230-B1B5D924C7AD}"/>
              </a:ext>
            </a:extLst>
          </p:cNvPr>
          <p:cNvSpPr/>
          <p:nvPr/>
        </p:nvSpPr>
        <p:spPr>
          <a:xfrm>
            <a:off x="6689969" y="3497637"/>
            <a:ext cx="2313354" cy="806939"/>
          </a:xfrm>
          <a:prstGeom prst="roundRect">
            <a:avLst/>
          </a:prstGeom>
          <a:solidFill>
            <a:srgbClr val="FF66CC">
              <a:alpha val="1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8045F64-F9DD-42B0-93E2-8D0657AB1A1A}"/>
              </a:ext>
            </a:extLst>
          </p:cNvPr>
          <p:cNvCxnSpPr>
            <a:cxnSpLocks/>
          </p:cNvCxnSpPr>
          <p:nvPr/>
        </p:nvCxnSpPr>
        <p:spPr>
          <a:xfrm>
            <a:off x="242277" y="4493838"/>
            <a:ext cx="117133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3F5D05-463D-4740-834B-1BBFBC597986}"/>
              </a:ext>
            </a:extLst>
          </p:cNvPr>
          <p:cNvCxnSpPr>
            <a:cxnSpLocks/>
          </p:cNvCxnSpPr>
          <p:nvPr/>
        </p:nvCxnSpPr>
        <p:spPr>
          <a:xfrm>
            <a:off x="1367692" y="1766270"/>
            <a:ext cx="398585"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057434-B0B7-4672-82D4-F9991C61A78C}"/>
              </a:ext>
            </a:extLst>
          </p:cNvPr>
          <p:cNvCxnSpPr>
            <a:cxnSpLocks/>
          </p:cNvCxnSpPr>
          <p:nvPr/>
        </p:nvCxnSpPr>
        <p:spPr>
          <a:xfrm flipH="1">
            <a:off x="1070709" y="1766270"/>
            <a:ext cx="296983"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3333A4C-40E4-41D3-96A1-B043EC156FF3}"/>
              </a:ext>
            </a:extLst>
          </p:cNvPr>
          <p:cNvSpPr txBox="1"/>
          <p:nvPr/>
        </p:nvSpPr>
        <p:spPr>
          <a:xfrm>
            <a:off x="9065846" y="1266088"/>
            <a:ext cx="2860431" cy="3068988"/>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961F3DB-EDDA-442D-98F7-1DF84C6C450B}"/>
              </a:ext>
            </a:extLst>
          </p:cNvPr>
          <p:cNvSpPr txBox="1"/>
          <p:nvPr/>
        </p:nvSpPr>
        <p:spPr>
          <a:xfrm>
            <a:off x="9232526" y="2037961"/>
            <a:ext cx="2405017" cy="12618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Teachers</a:t>
            </a:r>
            <a:b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(some, not all)</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56B4338A-83E7-4A02-BD25-C8489BF70745}"/>
              </a:ext>
            </a:extLst>
          </p:cNvPr>
          <p:cNvGrpSpPr/>
          <p:nvPr/>
        </p:nvGrpSpPr>
        <p:grpSpPr>
          <a:xfrm>
            <a:off x="9095154" y="4601185"/>
            <a:ext cx="2831124" cy="1292662"/>
            <a:chOff x="9095153" y="4938555"/>
            <a:chExt cx="2860431" cy="1292662"/>
          </a:xfrm>
        </p:grpSpPr>
        <p:sp>
          <p:nvSpPr>
            <p:cNvPr id="15" name="TextBox 14">
              <a:extLst>
                <a:ext uri="{FF2B5EF4-FFF2-40B4-BE49-F238E27FC236}">
                  <a16:creationId xmlns:a16="http://schemas.microsoft.com/office/drawing/2014/main" id="{1C112808-1FA6-404B-B408-2EAAF509682A}"/>
                </a:ext>
              </a:extLst>
            </p:cNvPr>
            <p:cNvSpPr txBox="1"/>
            <p:nvPr/>
          </p:nvSpPr>
          <p:spPr>
            <a:xfrm>
              <a:off x="9095153" y="4938555"/>
              <a:ext cx="2860431" cy="129266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E77999E-D819-4F83-800D-5C88731B8E19}"/>
                </a:ext>
              </a:extLst>
            </p:cNvPr>
            <p:cNvSpPr txBox="1"/>
            <p:nvPr/>
          </p:nvSpPr>
          <p:spPr>
            <a:xfrm rot="20607760">
              <a:off x="9433937" y="5063455"/>
              <a:ext cx="231388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All</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Districts &amp; </a:t>
              </a:r>
              <a:b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Buildings</a:t>
              </a:r>
            </a:p>
          </p:txBody>
        </p:sp>
      </p:grpSp>
      <p:sp>
        <p:nvSpPr>
          <p:cNvPr id="2" name="TextBox 1">
            <a:extLst>
              <a:ext uri="{FF2B5EF4-FFF2-40B4-BE49-F238E27FC236}">
                <a16:creationId xmlns:a16="http://schemas.microsoft.com/office/drawing/2014/main" id="{FEC3ADDB-754C-4F2D-9447-7CBB50A685CA}"/>
              </a:ext>
            </a:extLst>
          </p:cNvPr>
          <p:cNvSpPr txBox="1"/>
          <p:nvPr/>
        </p:nvSpPr>
        <p:spPr>
          <a:xfrm>
            <a:off x="9342045" y="3475725"/>
            <a:ext cx="26135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Only used for required districts that decline Intent</a:t>
            </a:r>
          </a:p>
        </p:txBody>
      </p:sp>
      <p:sp>
        <p:nvSpPr>
          <p:cNvPr id="17" name="Left Brace 16">
            <a:extLst>
              <a:ext uri="{FF2B5EF4-FFF2-40B4-BE49-F238E27FC236}">
                <a16:creationId xmlns:a16="http://schemas.microsoft.com/office/drawing/2014/main" id="{A6C0C68E-25DA-4C44-A19F-26EE7957FFBD}"/>
              </a:ext>
            </a:extLst>
          </p:cNvPr>
          <p:cNvSpPr/>
          <p:nvPr/>
        </p:nvSpPr>
        <p:spPr>
          <a:xfrm>
            <a:off x="9161578" y="3429000"/>
            <a:ext cx="240329" cy="726269"/>
          </a:xfrm>
          <a:prstGeom prst="leftBrace">
            <a:avLst>
              <a:gd name="adj1" fmla="val 75549"/>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F35FD63-35C8-43DC-A149-D697369CECA8}"/>
              </a:ext>
            </a:extLst>
          </p:cNvPr>
          <p:cNvSpPr txBox="1"/>
          <p:nvPr/>
        </p:nvSpPr>
        <p:spPr>
          <a:xfrm>
            <a:off x="9328371" y="1270688"/>
            <a:ext cx="26135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RV Intent=Yes </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V-A Required or Community School opt-in</a:t>
            </a:r>
          </a:p>
        </p:txBody>
      </p:sp>
      <p:sp>
        <p:nvSpPr>
          <p:cNvPr id="20" name="Left Brace 19">
            <a:extLst>
              <a:ext uri="{FF2B5EF4-FFF2-40B4-BE49-F238E27FC236}">
                <a16:creationId xmlns:a16="http://schemas.microsoft.com/office/drawing/2014/main" id="{B7B32355-0390-4B9F-BF49-4B62C46716B9}"/>
              </a:ext>
            </a:extLst>
          </p:cNvPr>
          <p:cNvSpPr/>
          <p:nvPr/>
        </p:nvSpPr>
        <p:spPr>
          <a:xfrm>
            <a:off x="9160284" y="1304017"/>
            <a:ext cx="240329" cy="726269"/>
          </a:xfrm>
          <a:prstGeom prst="leftBrace">
            <a:avLst>
              <a:gd name="adj1" fmla="val 75549"/>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01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E478BA-62AA-426F-863C-676F08124CD6}"/>
              </a:ext>
            </a:extLst>
          </p:cNvPr>
          <p:cNvGraphicFramePr>
            <a:graphicFrameLocks noGrp="1"/>
          </p:cNvGraphicFramePr>
          <p:nvPr>
            <p:extLst/>
          </p:nvPr>
        </p:nvGraphicFramePr>
        <p:xfrm>
          <a:off x="236415" y="676674"/>
          <a:ext cx="11719169" cy="5326657"/>
        </p:xfrm>
        <a:graphic>
          <a:graphicData uri="http://schemas.openxmlformats.org/drawingml/2006/table">
            <a:tbl>
              <a:tblPr firstRow="1" bandRow="1">
                <a:tableStyleId>{5940675A-B579-460E-94D1-54222C63F5DA}</a:tableStyleId>
              </a:tblPr>
              <a:tblGrid>
                <a:gridCol w="2319216">
                  <a:extLst>
                    <a:ext uri="{9D8B030D-6E8A-4147-A177-3AD203B41FA5}">
                      <a16:colId xmlns:a16="http://schemas.microsoft.com/office/drawing/2014/main" val="2673726615"/>
                    </a:ext>
                  </a:extLst>
                </a:gridCol>
                <a:gridCol w="1203569">
                  <a:extLst>
                    <a:ext uri="{9D8B030D-6E8A-4147-A177-3AD203B41FA5}">
                      <a16:colId xmlns:a16="http://schemas.microsoft.com/office/drawing/2014/main" val="3319445820"/>
                    </a:ext>
                  </a:extLst>
                </a:gridCol>
                <a:gridCol w="1641231">
                  <a:extLst>
                    <a:ext uri="{9D8B030D-6E8A-4147-A177-3AD203B41FA5}">
                      <a16:colId xmlns:a16="http://schemas.microsoft.com/office/drawing/2014/main" val="2512478148"/>
                    </a:ext>
                  </a:extLst>
                </a:gridCol>
                <a:gridCol w="1246027">
                  <a:extLst>
                    <a:ext uri="{9D8B030D-6E8A-4147-A177-3AD203B41FA5}">
                      <a16:colId xmlns:a16="http://schemas.microsoft.com/office/drawing/2014/main" val="1769517845"/>
                    </a:ext>
                  </a:extLst>
                </a:gridCol>
                <a:gridCol w="2395942">
                  <a:extLst>
                    <a:ext uri="{9D8B030D-6E8A-4147-A177-3AD203B41FA5}">
                      <a16:colId xmlns:a16="http://schemas.microsoft.com/office/drawing/2014/main" val="425028190"/>
                    </a:ext>
                  </a:extLst>
                </a:gridCol>
                <a:gridCol w="2913184">
                  <a:extLst>
                    <a:ext uri="{9D8B030D-6E8A-4147-A177-3AD203B41FA5}">
                      <a16:colId xmlns:a16="http://schemas.microsoft.com/office/drawing/2014/main" val="143442631"/>
                    </a:ext>
                  </a:extLst>
                </a:gridCol>
              </a:tblGrid>
              <a:tr h="526472">
                <a:tc>
                  <a:txBody>
                    <a:bodyPr/>
                    <a:lstStyle/>
                    <a:p>
                      <a:pPr algn="ctr"/>
                      <a:r>
                        <a:rPr lang="en-US" sz="2800" b="1" dirty="0"/>
                        <a:t>Purposes</a:t>
                      </a:r>
                    </a:p>
                  </a:txBody>
                  <a:tcPr/>
                </a:tc>
                <a:tc>
                  <a:txBody>
                    <a:bodyPr/>
                    <a:lstStyle/>
                    <a:p>
                      <a:pPr algn="ctr"/>
                      <a:r>
                        <a:rPr lang="en-US" sz="2800" b="1" dirty="0"/>
                        <a:t>Scores</a:t>
                      </a:r>
                    </a:p>
                  </a:txBody>
                  <a:tcPr/>
                </a:tc>
                <a:tc>
                  <a:txBody>
                    <a:bodyPr/>
                    <a:lstStyle/>
                    <a:p>
                      <a:pPr algn="ctr"/>
                      <a:r>
                        <a:rPr lang="en-US" sz="2800" b="1" dirty="0"/>
                        <a:t>Formulas</a:t>
                      </a:r>
                    </a:p>
                  </a:txBody>
                  <a:tcPr/>
                </a:tc>
                <a:tc>
                  <a:txBody>
                    <a:bodyPr/>
                    <a:lstStyle/>
                    <a:p>
                      <a:pPr algn="ctr"/>
                      <a:r>
                        <a:rPr lang="en-US" sz="2800" b="1" dirty="0"/>
                        <a:t>Tests</a:t>
                      </a:r>
                    </a:p>
                  </a:txBody>
                  <a:tcPr/>
                </a:tc>
                <a:tc>
                  <a:txBody>
                    <a:bodyPr/>
                    <a:lstStyle/>
                    <a:p>
                      <a:pPr algn="ctr"/>
                      <a:r>
                        <a:rPr lang="en-US" sz="2800" b="1" dirty="0"/>
                        <a:t>Roster Data</a:t>
                      </a:r>
                    </a:p>
                  </a:txBody>
                  <a:tcPr/>
                </a:tc>
                <a:tc>
                  <a:txBody>
                    <a:bodyPr/>
                    <a:lstStyle/>
                    <a:p>
                      <a:pPr algn="ctr"/>
                      <a:r>
                        <a:rPr lang="en-US" sz="2800" b="1" dirty="0"/>
                        <a:t>Participants</a:t>
                      </a:r>
                    </a:p>
                  </a:txBody>
                  <a:tcPr/>
                </a:tc>
                <a:extLst>
                  <a:ext uri="{0D108BD9-81ED-4DB2-BD59-A6C34878D82A}">
                    <a16:rowId xmlns:a16="http://schemas.microsoft.com/office/drawing/2014/main" val="433175884"/>
                  </a:ext>
                </a:extLst>
              </a:tr>
              <a:tr h="3313676">
                <a:tc>
                  <a:txBody>
                    <a:bodyPr/>
                    <a:lstStyle/>
                    <a:p>
                      <a:pPr algn="ctr"/>
                      <a:br>
                        <a:rPr lang="en-US" dirty="0"/>
                      </a:br>
                      <a:r>
                        <a:rPr lang="en-US" b="1" dirty="0">
                          <a:sym typeface="Wingdings" panose="05000000000000000000" pitchFamily="2" charset="2"/>
                        </a:rPr>
                        <a:t>EVAAS</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Informing         OTES</a:t>
                      </a:r>
                      <a:br>
                        <a:rPr lang="en-US" dirty="0">
                          <a:sym typeface="Wingdings" panose="05000000000000000000" pitchFamily="2" charset="2"/>
                        </a:rPr>
                      </a:br>
                      <a:r>
                        <a:rPr lang="en-US" dirty="0">
                          <a:sym typeface="Wingdings" panose="05000000000000000000" pitchFamily="2" charset="2"/>
                        </a:rPr>
                        <a:t>Instructional</a:t>
                      </a:r>
                      <a:br>
                        <a:rPr lang="en-US" dirty="0">
                          <a:sym typeface="Wingdings" panose="05000000000000000000" pitchFamily="2" charset="2"/>
                        </a:rPr>
                      </a:br>
                      <a:r>
                        <a:rPr lang="en-US" dirty="0">
                          <a:sym typeface="Wingdings" panose="05000000000000000000" pitchFamily="2" charset="2"/>
                        </a:rPr>
                        <a:t>Practice</a:t>
                      </a:r>
                      <a:endParaRPr lang="en-US" dirty="0"/>
                    </a:p>
                  </a:txBody>
                  <a:tcPr/>
                </a:tc>
                <a:tc>
                  <a:txBody>
                    <a:bodyPr/>
                    <a:lstStyle/>
                    <a:p>
                      <a:endParaRPr lang="en-US" dirty="0"/>
                    </a:p>
                    <a:p>
                      <a:endParaRPr lang="en-US" dirty="0"/>
                    </a:p>
                    <a:p>
                      <a:r>
                        <a:rPr lang="en-US" dirty="0"/>
                        <a:t>Teacher-level Value-Added Scores</a:t>
                      </a:r>
                    </a:p>
                  </a:txBody>
                  <a:tcPr/>
                </a:tc>
                <a:tc>
                  <a:txBody>
                    <a:bodyPr/>
                    <a:lstStyle/>
                    <a:p>
                      <a:endParaRPr lang="en-US" dirty="0"/>
                    </a:p>
                    <a:p>
                      <a:endParaRPr lang="en-US" dirty="0"/>
                    </a:p>
                    <a:p>
                      <a:br>
                        <a:rPr lang="en-US" dirty="0"/>
                      </a:br>
                      <a:r>
                        <a:rPr lang="en-US" dirty="0"/>
                        <a:t>SAS Processes &amp; Formulas</a:t>
                      </a:r>
                    </a:p>
                  </a:txBody>
                  <a:tcPr/>
                </a:tc>
                <a:tc>
                  <a:txBody>
                    <a:bodyPr/>
                    <a:lstStyle/>
                    <a:p>
                      <a:endParaRPr lang="en-US" dirty="0"/>
                    </a:p>
                    <a:p>
                      <a:endParaRPr lang="en-US" dirty="0"/>
                    </a:p>
                    <a:p>
                      <a:br>
                        <a:rPr lang="en-US" dirty="0"/>
                      </a:br>
                      <a:r>
                        <a:rPr lang="en-US" dirty="0"/>
                        <a:t>Student Test Scores</a:t>
                      </a:r>
                    </a:p>
                  </a:txBody>
                  <a:tcPr/>
                </a:tc>
                <a:tc>
                  <a:txBody>
                    <a:bodyPr/>
                    <a:lstStyle/>
                    <a:p>
                      <a:r>
                        <a:rPr lang="en-US" dirty="0"/>
                        <a:t>                           </a:t>
                      </a:r>
                    </a:p>
                    <a:p>
                      <a:r>
                        <a:rPr lang="en-US" dirty="0"/>
                        <a:t>                               SIS</a:t>
                      </a:r>
                      <a:br>
                        <a:rPr lang="en-US" dirty="0"/>
                      </a:br>
                      <a:r>
                        <a:rPr lang="en-US" dirty="0"/>
                        <a:t> RosterV Data</a:t>
                      </a:r>
                      <a:br>
                        <a:rPr lang="en-US" dirty="0"/>
                      </a:br>
                      <a:r>
                        <a:rPr lang="en-US" dirty="0"/>
                        <a:t>                               EMIS</a:t>
                      </a:r>
                    </a:p>
                    <a:p>
                      <a:endParaRPr lang="en-US" dirty="0"/>
                    </a:p>
                    <a:p>
                      <a:pPr algn="ctr"/>
                      <a:r>
                        <a:rPr lang="en-US" b="1" i="1" dirty="0"/>
                        <a:t>Verified</a:t>
                      </a:r>
                      <a:r>
                        <a:rPr lang="en-US" dirty="0"/>
                        <a:t> by Teachers</a:t>
                      </a:r>
                    </a:p>
                    <a:p>
                      <a:br>
                        <a:rPr lang="en-US" sz="1000" dirty="0"/>
                      </a:br>
                      <a:r>
                        <a:rPr lang="en-US" dirty="0"/>
                        <a:t>-------------------------------</a:t>
                      </a:r>
                    </a:p>
                    <a:p>
                      <a:pPr algn="ctr"/>
                      <a:br>
                        <a:rPr lang="en-US" dirty="0"/>
                      </a:br>
                      <a:r>
                        <a:rPr lang="en-US" dirty="0"/>
                        <a:t>EMIS</a:t>
                      </a:r>
                      <a:br>
                        <a:rPr lang="en-US" dirty="0"/>
                      </a:br>
                      <a:r>
                        <a:rPr lang="en-US" b="1" i="1" dirty="0"/>
                        <a:t>Unverified</a:t>
                      </a:r>
                      <a:r>
                        <a:rPr lang="en-US" dirty="0"/>
                        <a:t> by Teachers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REQUIRED Teachers in traditional public school districts, including JVSs, CTCs and ESCs are required to have value-added in select grades and subjects.</a:t>
                      </a:r>
                    </a:p>
                    <a:p>
                      <a:endParaRPr lang="en-US" dirty="0"/>
                    </a:p>
                    <a:p>
                      <a:r>
                        <a:rPr lang="en-US" dirty="0"/>
                        <a:t>OPTIONAL: Community school teachers are not required to have teacher-level value-added scores.</a:t>
                      </a:r>
                    </a:p>
                  </a:txBody>
                  <a:tcPr/>
                </a:tc>
                <a:extLst>
                  <a:ext uri="{0D108BD9-81ED-4DB2-BD59-A6C34878D82A}">
                    <a16:rowId xmlns:a16="http://schemas.microsoft.com/office/drawing/2014/main" val="1345087741"/>
                  </a:ext>
                </a:extLst>
              </a:tr>
              <a:tr h="1486509">
                <a:tc>
                  <a:txBody>
                    <a:bodyPr/>
                    <a:lstStyle/>
                    <a:p>
                      <a:br>
                        <a:rPr lang="en-US" dirty="0"/>
                      </a:br>
                      <a:r>
                        <a:rPr lang="en-US" dirty="0"/>
                        <a:t>District &amp; Building Report Cards + OPES</a:t>
                      </a:r>
                      <a:br>
                        <a:rPr lang="en-US" dirty="0"/>
                      </a:br>
                      <a:br>
                        <a:rPr lang="en-US" dirty="0"/>
                      </a:br>
                      <a:r>
                        <a:rPr lang="en-US" dirty="0"/>
                        <a:t>School Improvement</a:t>
                      </a:r>
                    </a:p>
                  </a:txBody>
                  <a:tcPr/>
                </a:tc>
                <a:tc>
                  <a:txBody>
                    <a:bodyPr/>
                    <a:lstStyle/>
                    <a:p>
                      <a:r>
                        <a:rPr lang="en-US" dirty="0"/>
                        <a:t>Building &amp; District Value-Added Scores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SAS Processes &amp; Formulas</a:t>
                      </a:r>
                    </a:p>
                  </a:txBody>
                  <a:tcPr/>
                </a:tc>
                <a:tc>
                  <a:txBody>
                    <a:bodyPr/>
                    <a:lstStyle/>
                    <a:p>
                      <a:br>
                        <a:rPr lang="en-US" dirty="0"/>
                      </a:br>
                      <a:r>
                        <a:rPr lang="en-US" dirty="0"/>
                        <a:t>Student Test Scores</a:t>
                      </a:r>
                    </a:p>
                  </a:txBody>
                  <a:tcPr/>
                </a:tc>
                <a:tc>
                  <a:txBody>
                    <a:bodyPr/>
                    <a:lstStyle/>
                    <a:p>
                      <a:pPr algn="ctr"/>
                      <a:br>
                        <a:rPr lang="en-US" dirty="0"/>
                      </a:br>
                      <a:br>
                        <a:rPr lang="en-US" dirty="0"/>
                      </a:br>
                      <a:r>
                        <a:rPr lang="en-US" dirty="0"/>
                        <a:t>EMIS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Districts and Buildings: traditional public schools, including JVSs, CTCs &amp; ESCs as well as community schools.</a:t>
                      </a:r>
                    </a:p>
                  </a:txBody>
                  <a:tcPr/>
                </a:tc>
                <a:extLst>
                  <a:ext uri="{0D108BD9-81ED-4DB2-BD59-A6C34878D82A}">
                    <a16:rowId xmlns:a16="http://schemas.microsoft.com/office/drawing/2014/main" val="484159772"/>
                  </a:ext>
                </a:extLst>
              </a:tr>
            </a:tbl>
          </a:graphicData>
        </a:graphic>
      </p:graphicFrame>
      <p:cxnSp>
        <p:nvCxnSpPr>
          <p:cNvPr id="4" name="Straight Arrow Connector 3">
            <a:extLst>
              <a:ext uri="{FF2B5EF4-FFF2-40B4-BE49-F238E27FC236}">
                <a16:creationId xmlns:a16="http://schemas.microsoft.com/office/drawing/2014/main" id="{D4559CE3-8E64-4823-92CD-B9E55B6BA039}"/>
              </a:ext>
            </a:extLst>
          </p:cNvPr>
          <p:cNvCxnSpPr>
            <a:cxnSpLocks/>
          </p:cNvCxnSpPr>
          <p:nvPr/>
        </p:nvCxnSpPr>
        <p:spPr>
          <a:xfrm flipH="1">
            <a:off x="7991229" y="1688116"/>
            <a:ext cx="296985" cy="156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9D5B266-9970-4818-AFF8-74419C78A83D}"/>
              </a:ext>
            </a:extLst>
          </p:cNvPr>
          <p:cNvCxnSpPr>
            <a:cxnSpLocks/>
          </p:cNvCxnSpPr>
          <p:nvPr/>
        </p:nvCxnSpPr>
        <p:spPr>
          <a:xfrm flipH="1" flipV="1">
            <a:off x="7991229" y="2078886"/>
            <a:ext cx="316521" cy="110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A22A3D0-FFF5-41A0-B96B-E8B90F06A9B9}"/>
              </a:ext>
            </a:extLst>
          </p:cNvPr>
          <p:cNvSpPr/>
          <p:nvPr/>
        </p:nvSpPr>
        <p:spPr>
          <a:xfrm>
            <a:off x="6689969" y="1486860"/>
            <a:ext cx="2313354" cy="1522053"/>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42927EE7-3975-4B75-8230-B1B5D924C7AD}"/>
              </a:ext>
            </a:extLst>
          </p:cNvPr>
          <p:cNvSpPr/>
          <p:nvPr/>
        </p:nvSpPr>
        <p:spPr>
          <a:xfrm>
            <a:off x="6689969" y="3497637"/>
            <a:ext cx="2313354" cy="806939"/>
          </a:xfrm>
          <a:prstGeom prst="roundRect">
            <a:avLst/>
          </a:prstGeom>
          <a:solidFill>
            <a:srgbClr val="FF66CC">
              <a:alpha val="1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8045F64-F9DD-42B0-93E2-8D0657AB1A1A}"/>
              </a:ext>
            </a:extLst>
          </p:cNvPr>
          <p:cNvCxnSpPr>
            <a:cxnSpLocks/>
          </p:cNvCxnSpPr>
          <p:nvPr/>
        </p:nvCxnSpPr>
        <p:spPr>
          <a:xfrm>
            <a:off x="242277" y="4493838"/>
            <a:ext cx="1171330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D3F5D05-463D-4740-834B-1BBFBC597986}"/>
              </a:ext>
            </a:extLst>
          </p:cNvPr>
          <p:cNvCxnSpPr>
            <a:cxnSpLocks/>
          </p:cNvCxnSpPr>
          <p:nvPr/>
        </p:nvCxnSpPr>
        <p:spPr>
          <a:xfrm>
            <a:off x="1367692" y="1766270"/>
            <a:ext cx="398585"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0057434-B0B7-4672-82D4-F9991C61A78C}"/>
              </a:ext>
            </a:extLst>
          </p:cNvPr>
          <p:cNvCxnSpPr>
            <a:cxnSpLocks/>
          </p:cNvCxnSpPr>
          <p:nvPr/>
        </p:nvCxnSpPr>
        <p:spPr>
          <a:xfrm flipH="1">
            <a:off x="1070709" y="1766270"/>
            <a:ext cx="296983" cy="312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b="1" dirty="0"/>
              <a:t>Agenda</a:t>
            </a:r>
          </a:p>
        </p:txBody>
      </p:sp>
      <p:sp>
        <p:nvSpPr>
          <p:cNvPr id="3" name="Content Placeholder 2"/>
          <p:cNvSpPr>
            <a:spLocks noGrp="1"/>
          </p:cNvSpPr>
          <p:nvPr>
            <p:ph idx="1"/>
          </p:nvPr>
        </p:nvSpPr>
        <p:spPr>
          <a:xfrm>
            <a:off x="702297" y="2057401"/>
            <a:ext cx="10803903" cy="3836267"/>
          </a:xfrm>
        </p:spPr>
        <p:txBody>
          <a:bodyPr>
            <a:normAutofit fontScale="92500" lnSpcReduction="20000"/>
          </a:bodyPr>
          <a:lstStyle/>
          <a:p>
            <a:pPr marL="514350" indent="-514350">
              <a:buFont typeface="+mj-lt"/>
              <a:buAutoNum type="arabicPeriod"/>
            </a:pPr>
            <a:r>
              <a:rPr lang="en-US" sz="2800" dirty="0"/>
              <a:t>Introductions &amp; Welcome</a:t>
            </a:r>
          </a:p>
          <a:p>
            <a:pPr marL="514350" indent="-514350">
              <a:buFont typeface="+mj-lt"/>
              <a:buAutoNum type="arabicPeriod"/>
            </a:pPr>
            <a:r>
              <a:rPr lang="en-US" sz="2800" dirty="0"/>
              <a:t>Roster Verification Overview/Rationale</a:t>
            </a:r>
          </a:p>
          <a:p>
            <a:pPr marL="514350" indent="-514350">
              <a:buFont typeface="+mj-lt"/>
              <a:buAutoNum type="arabicPeriod"/>
            </a:pPr>
            <a:r>
              <a:rPr lang="en-US" sz="3500" b="1" dirty="0">
                <a:solidFill>
                  <a:srgbClr val="0070C0"/>
                </a:solidFill>
              </a:rPr>
              <a:t>ESC Roster Verification “Nuances”</a:t>
            </a:r>
          </a:p>
          <a:p>
            <a:pPr marL="514350" indent="-514350">
              <a:buFont typeface="+mj-lt"/>
              <a:buAutoNum type="arabicPeriod"/>
            </a:pPr>
            <a:r>
              <a:rPr lang="en-US" sz="2800" dirty="0"/>
              <a:t>2018 Guidelines and FAQs</a:t>
            </a:r>
          </a:p>
          <a:p>
            <a:pPr marL="514350" indent="-514350">
              <a:buFont typeface="+mj-lt"/>
              <a:buAutoNum type="arabicPeriod"/>
            </a:pPr>
            <a:r>
              <a:rPr lang="en-US" sz="2800" dirty="0"/>
              <a:t>Training Resources</a:t>
            </a:r>
          </a:p>
          <a:p>
            <a:pPr marL="514350" indent="-514350">
              <a:buFont typeface="+mj-lt"/>
              <a:buAutoNum type="arabicPeriod"/>
            </a:pPr>
            <a:r>
              <a:rPr lang="en-US" sz="2800" dirty="0"/>
              <a:t>Support Resources</a:t>
            </a:r>
          </a:p>
          <a:p>
            <a:pPr marL="514350" indent="-514350">
              <a:buFont typeface="+mj-lt"/>
              <a:buAutoNum type="arabicPeriod"/>
            </a:pPr>
            <a:r>
              <a:rPr lang="en-US" sz="2800" dirty="0"/>
              <a:t>BFK Link® CE for Principals/Supervisors</a:t>
            </a:r>
          </a:p>
          <a:p>
            <a:pPr marL="514350" indent="-514350">
              <a:buFont typeface="+mj-lt"/>
              <a:buAutoNum type="arabicPeriod"/>
            </a:pPr>
            <a:r>
              <a:rPr lang="en-US" sz="2800" dirty="0"/>
              <a:t>BFK Link® CE for Teachers</a:t>
            </a:r>
          </a:p>
          <a:p>
            <a:pPr marL="514350" indent="-514350">
              <a:buFont typeface="+mj-lt"/>
              <a:buAutoNum type="arabicPeriod"/>
            </a:pPr>
            <a:r>
              <a:rPr lang="en-US" sz="2800" dirty="0"/>
              <a:t>Questions? | Last Pass</a:t>
            </a:r>
          </a:p>
          <a:p>
            <a:pPr marL="514350" indent="-514350">
              <a:buFont typeface="+mj-lt"/>
              <a:buAutoNum type="arabicPeriod"/>
            </a:pPr>
            <a:endParaRPr lang="en-US" sz="2800" dirty="0"/>
          </a:p>
        </p:txBody>
      </p:sp>
    </p:spTree>
    <p:extLst>
      <p:ext uri="{BB962C8B-B14F-4D97-AF65-F5344CB8AC3E}">
        <p14:creationId xmlns:p14="http://schemas.microsoft.com/office/powerpoint/2010/main" val="256492070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b="1" dirty="0"/>
              <a:t>ESC Nuances</a:t>
            </a:r>
          </a:p>
        </p:txBody>
      </p:sp>
      <p:sp>
        <p:nvSpPr>
          <p:cNvPr id="3" name="Content Placeholder 2"/>
          <p:cNvSpPr>
            <a:spLocks noGrp="1"/>
          </p:cNvSpPr>
          <p:nvPr>
            <p:ph idx="1"/>
          </p:nvPr>
        </p:nvSpPr>
        <p:spPr>
          <a:xfrm>
            <a:off x="838200" y="2031695"/>
            <a:ext cx="10515600" cy="3626427"/>
          </a:xfrm>
        </p:spPr>
        <p:txBody>
          <a:bodyPr>
            <a:normAutofit/>
          </a:bodyPr>
          <a:lstStyle/>
          <a:p>
            <a:pPr marL="0" indent="0">
              <a:lnSpc>
                <a:spcPct val="80000"/>
              </a:lnSpc>
              <a:buNone/>
            </a:pPr>
            <a:r>
              <a:rPr lang="en-US" sz="3200" dirty="0"/>
              <a:t>All Educational Service Centers (ESCs) receive roster verification services from the Management Council of the Ohio Education Computer Network (MCOECN).</a:t>
            </a:r>
            <a:br>
              <a:rPr lang="en-US" sz="3200" dirty="0"/>
            </a:br>
            <a:br>
              <a:rPr lang="en-US" sz="3200" dirty="0"/>
            </a:br>
            <a:r>
              <a:rPr lang="en-US" sz="3200" dirty="0"/>
              <a:t>Participating ESCs will be loaded into the application as their own district. They must also designate an individual to perform the administrative functions associated with roster verification (previously requested).</a:t>
            </a:r>
          </a:p>
        </p:txBody>
      </p:sp>
    </p:spTree>
    <p:extLst>
      <p:ext uri="{BB962C8B-B14F-4D97-AF65-F5344CB8AC3E}">
        <p14:creationId xmlns:p14="http://schemas.microsoft.com/office/powerpoint/2010/main" val="113692505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p:cNvSpPr/>
          <p:nvPr/>
        </p:nvSpPr>
        <p:spPr>
          <a:xfrm>
            <a:off x="-145712" y="1472339"/>
            <a:ext cx="6066919" cy="3642654"/>
          </a:xfrm>
          <a:custGeom>
            <a:avLst/>
            <a:gdLst>
              <a:gd name="connsiteX0" fmla="*/ 176709 w 6066919"/>
              <a:gd name="connsiteY0" fmla="*/ 0 h 3642654"/>
              <a:gd name="connsiteX1" fmla="*/ 1494065 w 6066919"/>
              <a:gd name="connsiteY1" fmla="*/ 216976 h 3642654"/>
              <a:gd name="connsiteX2" fmla="*/ 2842417 w 6066919"/>
              <a:gd name="connsiteY2" fmla="*/ 201478 h 3642654"/>
              <a:gd name="connsiteX3" fmla="*/ 3493346 w 6066919"/>
              <a:gd name="connsiteY3" fmla="*/ 418454 h 3642654"/>
              <a:gd name="connsiteX4" fmla="*/ 4423244 w 6066919"/>
              <a:gd name="connsiteY4" fmla="*/ 325464 h 3642654"/>
              <a:gd name="connsiteX5" fmla="*/ 5415136 w 6066919"/>
              <a:gd name="connsiteY5" fmla="*/ 170481 h 3642654"/>
              <a:gd name="connsiteX6" fmla="*/ 6019570 w 6066919"/>
              <a:gd name="connsiteY6" fmla="*/ 325464 h 3642654"/>
              <a:gd name="connsiteX7" fmla="*/ 5880085 w 6066919"/>
              <a:gd name="connsiteY7" fmla="*/ 542441 h 3642654"/>
              <a:gd name="connsiteX8" fmla="*/ 5942078 w 6066919"/>
              <a:gd name="connsiteY8" fmla="*/ 1038386 h 3642654"/>
              <a:gd name="connsiteX9" fmla="*/ 6066065 w 6066919"/>
              <a:gd name="connsiteY9" fmla="*/ 1642820 h 3642654"/>
              <a:gd name="connsiteX10" fmla="*/ 5988573 w 6066919"/>
              <a:gd name="connsiteY10" fmla="*/ 2030278 h 3642654"/>
              <a:gd name="connsiteX11" fmla="*/ 5833590 w 6066919"/>
              <a:gd name="connsiteY11" fmla="*/ 2402237 h 3642654"/>
              <a:gd name="connsiteX12" fmla="*/ 5663109 w 6066919"/>
              <a:gd name="connsiteY12" fmla="*/ 2851688 h 3642654"/>
              <a:gd name="connsiteX13" fmla="*/ 5136166 w 6066919"/>
              <a:gd name="connsiteY13" fmla="*/ 3332136 h 3642654"/>
              <a:gd name="connsiteX14" fmla="*/ 2950905 w 6066919"/>
              <a:gd name="connsiteY14" fmla="*/ 3394129 h 3642654"/>
              <a:gd name="connsiteX15" fmla="*/ 2206987 w 6066919"/>
              <a:gd name="connsiteY15" fmla="*/ 2960176 h 3642654"/>
              <a:gd name="connsiteX16" fmla="*/ 1230593 w 6066919"/>
              <a:gd name="connsiteY16" fmla="*/ 3580108 h 3642654"/>
              <a:gd name="connsiteX17" fmla="*/ 99217 w 6066919"/>
              <a:gd name="connsiteY17" fmla="*/ 3626603 h 3642654"/>
              <a:gd name="connsiteX18" fmla="*/ 130214 w 6066919"/>
              <a:gd name="connsiteY18" fmla="*/ 3626603 h 364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6919" h="3642654">
                <a:moveTo>
                  <a:pt x="176709" y="0"/>
                </a:moveTo>
                <a:cubicBezTo>
                  <a:pt x="613244" y="91698"/>
                  <a:pt x="1049780" y="183396"/>
                  <a:pt x="1494065" y="216976"/>
                </a:cubicBezTo>
                <a:cubicBezTo>
                  <a:pt x="1938350" y="250556"/>
                  <a:pt x="2509204" y="167898"/>
                  <a:pt x="2842417" y="201478"/>
                </a:cubicBezTo>
                <a:cubicBezTo>
                  <a:pt x="3175630" y="235058"/>
                  <a:pt x="3229875" y="397790"/>
                  <a:pt x="3493346" y="418454"/>
                </a:cubicBezTo>
                <a:cubicBezTo>
                  <a:pt x="3756817" y="439118"/>
                  <a:pt x="4102946" y="366793"/>
                  <a:pt x="4423244" y="325464"/>
                </a:cubicBezTo>
                <a:cubicBezTo>
                  <a:pt x="4743542" y="284135"/>
                  <a:pt x="5149082" y="170481"/>
                  <a:pt x="5415136" y="170481"/>
                </a:cubicBezTo>
                <a:cubicBezTo>
                  <a:pt x="5681190" y="170481"/>
                  <a:pt x="5942079" y="263471"/>
                  <a:pt x="6019570" y="325464"/>
                </a:cubicBezTo>
                <a:cubicBezTo>
                  <a:pt x="6097061" y="387457"/>
                  <a:pt x="5893000" y="423621"/>
                  <a:pt x="5880085" y="542441"/>
                </a:cubicBezTo>
                <a:cubicBezTo>
                  <a:pt x="5867170" y="661261"/>
                  <a:pt x="5911081" y="854990"/>
                  <a:pt x="5942078" y="1038386"/>
                </a:cubicBezTo>
                <a:cubicBezTo>
                  <a:pt x="5973075" y="1221782"/>
                  <a:pt x="6058316" y="1477505"/>
                  <a:pt x="6066065" y="1642820"/>
                </a:cubicBezTo>
                <a:cubicBezTo>
                  <a:pt x="6073814" y="1808135"/>
                  <a:pt x="6027319" y="1903709"/>
                  <a:pt x="5988573" y="2030278"/>
                </a:cubicBezTo>
                <a:cubicBezTo>
                  <a:pt x="5949827" y="2156848"/>
                  <a:pt x="5887834" y="2265335"/>
                  <a:pt x="5833590" y="2402237"/>
                </a:cubicBezTo>
                <a:cubicBezTo>
                  <a:pt x="5779346" y="2539139"/>
                  <a:pt x="5779346" y="2696705"/>
                  <a:pt x="5663109" y="2851688"/>
                </a:cubicBezTo>
                <a:cubicBezTo>
                  <a:pt x="5546872" y="3006671"/>
                  <a:pt x="5588200" y="3241729"/>
                  <a:pt x="5136166" y="3332136"/>
                </a:cubicBezTo>
                <a:cubicBezTo>
                  <a:pt x="4684132" y="3422543"/>
                  <a:pt x="3439101" y="3456122"/>
                  <a:pt x="2950905" y="3394129"/>
                </a:cubicBezTo>
                <a:cubicBezTo>
                  <a:pt x="2462709" y="3332136"/>
                  <a:pt x="2493705" y="2929180"/>
                  <a:pt x="2206987" y="2960176"/>
                </a:cubicBezTo>
                <a:cubicBezTo>
                  <a:pt x="1920269" y="2991172"/>
                  <a:pt x="1581888" y="3469037"/>
                  <a:pt x="1230593" y="3580108"/>
                </a:cubicBezTo>
                <a:cubicBezTo>
                  <a:pt x="879298" y="3691179"/>
                  <a:pt x="282613" y="3618854"/>
                  <a:pt x="99217" y="3626603"/>
                </a:cubicBezTo>
                <a:cubicBezTo>
                  <a:pt x="-84179" y="3634352"/>
                  <a:pt x="23017" y="3630477"/>
                  <a:pt x="130214" y="362660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0037" y="190783"/>
            <a:ext cx="11201400" cy="1325563"/>
          </a:xfrm>
          <a:scene3d>
            <a:camera prst="orthographicFront"/>
            <a:lightRig rig="threePt" dir="t"/>
          </a:scene3d>
          <a:sp3d>
            <a:bevelT w="152400" h="50800" prst="softRound"/>
          </a:sp3d>
        </p:spPr>
        <p:txBody>
          <a:bodyPr>
            <a:normAutofit/>
          </a:bodyPr>
          <a:lstStyle/>
          <a:p>
            <a:r>
              <a:rPr lang="en-US" sz="6000" b="1" dirty="0"/>
              <a:t>Educational Service Center Rosters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505" y="2072314"/>
            <a:ext cx="2427594" cy="242759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7829" y="1704355"/>
            <a:ext cx="1524000" cy="1524000"/>
          </a:xfrm>
          <a:prstGeom prst="rect">
            <a:avLst/>
          </a:prstGeom>
        </p:spPr>
      </p:pic>
      <p:sp>
        <p:nvSpPr>
          <p:cNvPr id="7" name="Freeform 6"/>
          <p:cNvSpPr/>
          <p:nvPr/>
        </p:nvSpPr>
        <p:spPr>
          <a:xfrm>
            <a:off x="5495816" y="1348320"/>
            <a:ext cx="6685852" cy="5362577"/>
          </a:xfrm>
          <a:custGeom>
            <a:avLst/>
            <a:gdLst>
              <a:gd name="connsiteX0" fmla="*/ 6685852 w 6685852"/>
              <a:gd name="connsiteY0" fmla="*/ 294500 h 5362577"/>
              <a:gd name="connsiteX1" fmla="*/ 4190625 w 6685852"/>
              <a:gd name="connsiteY1" fmla="*/ 33 h 5362577"/>
              <a:gd name="connsiteX2" fmla="*/ 2625296 w 6685852"/>
              <a:gd name="connsiteY2" fmla="*/ 309999 h 5362577"/>
              <a:gd name="connsiteX3" fmla="*/ 393540 w 6685852"/>
              <a:gd name="connsiteY3" fmla="*/ 480480 h 5362577"/>
              <a:gd name="connsiteX4" fmla="*/ 409038 w 6685852"/>
              <a:gd name="connsiteY4" fmla="*/ 1906324 h 5362577"/>
              <a:gd name="connsiteX5" fmla="*/ 37079 w 6685852"/>
              <a:gd name="connsiteY5" fmla="*/ 3502649 h 5362577"/>
              <a:gd name="connsiteX6" fmla="*/ 1447425 w 6685852"/>
              <a:gd name="connsiteY6" fmla="*/ 5021483 h 5362577"/>
              <a:gd name="connsiteX7" fmla="*/ 3446706 w 6685852"/>
              <a:gd name="connsiteY7" fmla="*/ 4974988 h 5362577"/>
              <a:gd name="connsiteX8" fmla="*/ 4671072 w 6685852"/>
              <a:gd name="connsiteY8" fmla="*/ 5362446 h 5362577"/>
              <a:gd name="connsiteX9" fmla="*/ 6685852 w 6685852"/>
              <a:gd name="connsiteY9" fmla="*/ 4928494 h 53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5852" h="5362577">
                <a:moveTo>
                  <a:pt x="6685852" y="294500"/>
                </a:moveTo>
                <a:cubicBezTo>
                  <a:pt x="5776618" y="145975"/>
                  <a:pt x="4867384" y="-2550"/>
                  <a:pt x="4190625" y="33"/>
                </a:cubicBezTo>
                <a:cubicBezTo>
                  <a:pt x="3513866" y="2616"/>
                  <a:pt x="3258143" y="229925"/>
                  <a:pt x="2625296" y="309999"/>
                </a:cubicBezTo>
                <a:cubicBezTo>
                  <a:pt x="1992449" y="390073"/>
                  <a:pt x="762916" y="214426"/>
                  <a:pt x="393540" y="480480"/>
                </a:cubicBezTo>
                <a:cubicBezTo>
                  <a:pt x="24164" y="746534"/>
                  <a:pt x="468448" y="1402629"/>
                  <a:pt x="409038" y="1906324"/>
                </a:cubicBezTo>
                <a:cubicBezTo>
                  <a:pt x="349628" y="2410019"/>
                  <a:pt x="-135986" y="2983456"/>
                  <a:pt x="37079" y="3502649"/>
                </a:cubicBezTo>
                <a:cubicBezTo>
                  <a:pt x="210143" y="4021842"/>
                  <a:pt x="879154" y="4776093"/>
                  <a:pt x="1447425" y="5021483"/>
                </a:cubicBezTo>
                <a:cubicBezTo>
                  <a:pt x="2015696" y="5266873"/>
                  <a:pt x="2909432" y="4918161"/>
                  <a:pt x="3446706" y="4974988"/>
                </a:cubicBezTo>
                <a:cubicBezTo>
                  <a:pt x="3983980" y="5031815"/>
                  <a:pt x="4131214" y="5370195"/>
                  <a:pt x="4671072" y="5362446"/>
                </a:cubicBezTo>
                <a:cubicBezTo>
                  <a:pt x="5210930" y="5354697"/>
                  <a:pt x="5948391" y="5141595"/>
                  <a:pt x="6685852" y="492849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3640" y="3211673"/>
            <a:ext cx="1524000" cy="1524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7437" y="4745913"/>
            <a:ext cx="1524000" cy="1524000"/>
          </a:xfrm>
          <a:prstGeom prst="rect">
            <a:avLst/>
          </a:prstGeom>
        </p:spPr>
      </p:pic>
      <p:sp>
        <p:nvSpPr>
          <p:cNvPr id="10" name="TextBox 9"/>
          <p:cNvSpPr txBox="1"/>
          <p:nvPr/>
        </p:nvSpPr>
        <p:spPr>
          <a:xfrm>
            <a:off x="6627505" y="5024297"/>
            <a:ext cx="20302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District A</a:t>
            </a:r>
          </a:p>
        </p:txBody>
      </p:sp>
      <p:sp>
        <p:nvSpPr>
          <p:cNvPr id="13" name="TextBox 12"/>
          <p:cNvSpPr txBox="1"/>
          <p:nvPr/>
        </p:nvSpPr>
        <p:spPr>
          <a:xfrm>
            <a:off x="2740851" y="3506388"/>
            <a:ext cx="20302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District B</a:t>
            </a:r>
          </a:p>
        </p:txBody>
      </p:sp>
      <p:sp>
        <p:nvSpPr>
          <p:cNvPr id="14" name="TextBox 13"/>
          <p:cNvSpPr txBox="1"/>
          <p:nvPr/>
        </p:nvSpPr>
        <p:spPr>
          <a:xfrm>
            <a:off x="3284537" y="6262688"/>
            <a:ext cx="20302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District C</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4675" y="2066993"/>
            <a:ext cx="1524000" cy="15240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518" y="5000298"/>
            <a:ext cx="1524000" cy="15240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162" y="2975908"/>
            <a:ext cx="1524000" cy="15240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903" y="5258002"/>
            <a:ext cx="1524000" cy="15240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057" y="4687092"/>
            <a:ext cx="1524000" cy="1524000"/>
          </a:xfrm>
          <a:prstGeom prst="rect">
            <a:avLst/>
          </a:prstGeom>
        </p:spPr>
      </p:pic>
      <p:sp>
        <p:nvSpPr>
          <p:cNvPr id="11" name="Rectangle 10"/>
          <p:cNvSpPr/>
          <p:nvPr/>
        </p:nvSpPr>
        <p:spPr>
          <a:xfrm>
            <a:off x="4349315" y="3672908"/>
            <a:ext cx="2015613" cy="12540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2" name="Group 31"/>
          <p:cNvGrpSpPr/>
          <p:nvPr/>
        </p:nvGrpSpPr>
        <p:grpSpPr>
          <a:xfrm>
            <a:off x="4215488" y="3210679"/>
            <a:ext cx="2617820" cy="2238375"/>
            <a:chOff x="4215488" y="3210679"/>
            <a:chExt cx="2617820" cy="2238375"/>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5488" y="3210679"/>
              <a:ext cx="2247900" cy="223837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3999" y="3694837"/>
              <a:ext cx="1209309" cy="1275443"/>
            </a:xfrm>
            <a:prstGeom prst="rect">
              <a:avLst/>
            </a:prstGeom>
          </p:spPr>
        </p:pic>
        <p:sp>
          <p:nvSpPr>
            <p:cNvPr id="25" name="TextBox 24"/>
            <p:cNvSpPr txBox="1"/>
            <p:nvPr/>
          </p:nvSpPr>
          <p:spPr>
            <a:xfrm>
              <a:off x="4405414" y="3737908"/>
              <a:ext cx="6927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ESC</a:t>
              </a:r>
            </a:p>
          </p:txBody>
        </p:sp>
        <p:sp>
          <p:nvSpPr>
            <p:cNvPr id="33" name="TextBox 32"/>
            <p:cNvSpPr txBox="1"/>
            <p:nvPr/>
          </p:nvSpPr>
          <p:spPr>
            <a:xfrm>
              <a:off x="5772813" y="4571178"/>
              <a:ext cx="6884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mn-cs"/>
                </a:rPr>
                <a:t>Supv</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468469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0.02148 -0.03264 L -0.2319 0.04167 " pathEditMode="relative" rAng="0" ptsTypes="AA">
                                      <p:cBhvr>
                                        <p:cTn id="6" dur="2000" fill="hold"/>
                                        <p:tgtEl>
                                          <p:spTgt spid="5"/>
                                        </p:tgtEl>
                                        <p:attrNameLst>
                                          <p:attrName>ppt_x</p:attrName>
                                          <p:attrName>ppt_y</p:attrName>
                                        </p:attrNameLst>
                                      </p:cBhvr>
                                      <p:rCtr x="-10521" y="3704"/>
                                    </p:animMotion>
                                  </p:childTnLst>
                                </p:cTn>
                              </p:par>
                              <p:par>
                                <p:cTn id="7" presetID="42" presetClass="path" presetSubtype="0" accel="50000" decel="50000" fill="hold" nodeType="withEffect">
                                  <p:stCondLst>
                                    <p:cond delay="0"/>
                                  </p:stCondLst>
                                  <p:childTnLst>
                                    <p:animMotion origin="layout" path="M -0.00938 -0.07246 L -0.21979 -0.15371 " pathEditMode="relative" rAng="0" ptsTypes="AA">
                                      <p:cBhvr>
                                        <p:cTn id="8" dur="2000" fill="hold"/>
                                        <p:tgtEl>
                                          <p:spTgt spid="8"/>
                                        </p:tgtEl>
                                        <p:attrNameLst>
                                          <p:attrName>ppt_x</p:attrName>
                                          <p:attrName>ppt_y</p:attrName>
                                        </p:attrNameLst>
                                      </p:cBhvr>
                                      <p:rCtr x="-10521" y="-4074"/>
                                    </p:animMotion>
                                  </p:childTnLst>
                                </p:cTn>
                              </p:par>
                              <p:par>
                                <p:cTn id="9" presetID="42" presetClass="path" presetSubtype="0" accel="50000" decel="50000" fill="hold" nodeType="withEffect">
                                  <p:stCondLst>
                                    <p:cond delay="0"/>
                                  </p:stCondLst>
                                  <p:childTnLst>
                                    <p:animMotion origin="layout" path="M 3.54167E-6 -7.40741E-7 L -0.2431 -0.20903 " pathEditMode="relative" rAng="0" ptsTypes="AA">
                                      <p:cBhvr>
                                        <p:cTn id="10" dur="2000" fill="hold"/>
                                        <p:tgtEl>
                                          <p:spTgt spid="9"/>
                                        </p:tgtEl>
                                        <p:attrNameLst>
                                          <p:attrName>ppt_x</p:attrName>
                                          <p:attrName>ppt_y</p:attrName>
                                        </p:attrNameLst>
                                      </p:cBhvr>
                                      <p:rCtr x="-12161" y="-10463"/>
                                    </p:animMotion>
                                  </p:childTnLst>
                                </p:cTn>
                              </p:par>
                              <p:par>
                                <p:cTn id="11" presetID="42" presetClass="path" presetSubtype="0" accel="50000" decel="50000" fill="hold" nodeType="withEffect">
                                  <p:stCondLst>
                                    <p:cond delay="0"/>
                                  </p:stCondLst>
                                  <p:childTnLst>
                                    <p:animMotion origin="layout" path="M 5E-6 -4.44444E-6 L -0.1556 -0.27083 " pathEditMode="relative" rAng="0" ptsTypes="AA">
                                      <p:cBhvr>
                                        <p:cTn id="12" dur="2000" fill="hold"/>
                                        <p:tgtEl>
                                          <p:spTgt spid="21"/>
                                        </p:tgtEl>
                                        <p:attrNameLst>
                                          <p:attrName>ppt_x</p:attrName>
                                          <p:attrName>ppt_y</p:attrName>
                                        </p:attrNameLst>
                                      </p:cBhvr>
                                      <p:rCtr x="-7786" y="-13542"/>
                                    </p:animMotion>
                                  </p:childTnLst>
                                </p:cTn>
                              </p:par>
                              <p:par>
                                <p:cTn id="13" presetID="42" presetClass="path" presetSubtype="0" accel="50000" decel="50000" fill="hold" nodeType="withEffect">
                                  <p:stCondLst>
                                    <p:cond delay="0"/>
                                  </p:stCondLst>
                                  <p:childTnLst>
                                    <p:animMotion origin="layout" path="M -4.16667E-7 0 L 0.29974 -0.07569 " pathEditMode="relative" rAng="0" ptsTypes="AA">
                                      <p:cBhvr>
                                        <p:cTn id="14" dur="2000" fill="hold"/>
                                        <p:tgtEl>
                                          <p:spTgt spid="17"/>
                                        </p:tgtEl>
                                        <p:attrNameLst>
                                          <p:attrName>ppt_x</p:attrName>
                                          <p:attrName>ppt_y</p:attrName>
                                        </p:attrNameLst>
                                      </p:cBhvr>
                                      <p:rCtr x="14987" y="-3796"/>
                                    </p:animMotion>
                                  </p:childTnLst>
                                </p:cTn>
                              </p:par>
                              <p:par>
                                <p:cTn id="15" presetID="42" presetClass="path" presetSubtype="0" accel="50000" decel="50000" fill="hold" nodeType="withEffect">
                                  <p:stCondLst>
                                    <p:cond delay="0"/>
                                  </p:stCondLst>
                                  <p:childTnLst>
                                    <p:animMotion origin="layout" path="M -1.04167E-6 1.11111E-6 L 0.35794 -0.12755 " pathEditMode="relative" rAng="0" ptsTypes="AA">
                                      <p:cBhvr>
                                        <p:cTn id="16" dur="2000" fill="hold"/>
                                        <p:tgtEl>
                                          <p:spTgt spid="19"/>
                                        </p:tgtEl>
                                        <p:attrNameLst>
                                          <p:attrName>ppt_x</p:attrName>
                                          <p:attrName>ppt_y</p:attrName>
                                        </p:attrNameLst>
                                      </p:cBhvr>
                                      <p:rCtr x="17891" y="-6389"/>
                                    </p:animMotion>
                                  </p:childTnLst>
                                </p:cTn>
                              </p:par>
                              <p:par>
                                <p:cTn id="17" presetID="42" presetClass="path" presetSubtype="0" accel="50000" decel="50000" fill="hold" nodeType="withEffect">
                                  <p:stCondLst>
                                    <p:cond delay="0"/>
                                  </p:stCondLst>
                                  <p:childTnLst>
                                    <p:animMotion origin="layout" path="M -4.79167E-6 2.22222E-6 L 0.44701 -0.36644 " pathEditMode="relative" rAng="0" ptsTypes="AA">
                                      <p:cBhvr>
                                        <p:cTn id="18" dur="2000" fill="hold"/>
                                        <p:tgtEl>
                                          <p:spTgt spid="20"/>
                                        </p:tgtEl>
                                        <p:attrNameLst>
                                          <p:attrName>ppt_x</p:attrName>
                                          <p:attrName>ppt_y</p:attrName>
                                        </p:attrNameLst>
                                      </p:cBhvr>
                                      <p:rCtr x="22344" y="-18333"/>
                                    </p:animMotion>
                                  </p:childTnLst>
                                </p:cTn>
                              </p:par>
                              <p:par>
                                <p:cTn id="19" presetID="42" presetClass="path" presetSubtype="0" accel="50000" decel="50000" fill="hold" nodeType="withEffect">
                                  <p:stCondLst>
                                    <p:cond delay="0"/>
                                  </p:stCondLst>
                                  <p:childTnLst>
                                    <p:animMotion origin="layout" path="M 1.45833E-6 2.22222E-6 L 0.2832 -0.18496 " pathEditMode="relative" rAng="0" ptsTypes="AA">
                                      <p:cBhvr>
                                        <p:cTn id="20" dur="2000" fill="hold"/>
                                        <p:tgtEl>
                                          <p:spTgt spid="18"/>
                                        </p:tgtEl>
                                        <p:attrNameLst>
                                          <p:attrName>ppt_x</p:attrName>
                                          <p:attrName>ppt_y</p:attrName>
                                        </p:attrNameLst>
                                      </p:cBhvr>
                                      <p:rCtr x="14154" y="-9259"/>
                                    </p:animMotion>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137" y="185944"/>
            <a:ext cx="11163300" cy="1325563"/>
          </a:xfrm>
          <a:scene3d>
            <a:camera prst="orthographicFront"/>
            <a:lightRig rig="threePt" dir="t"/>
          </a:scene3d>
          <a:sp3d>
            <a:bevelT w="152400" h="50800" prst="softRound"/>
          </a:sp3d>
        </p:spPr>
        <p:txBody>
          <a:bodyPr>
            <a:normAutofit/>
          </a:bodyPr>
          <a:lstStyle/>
          <a:p>
            <a:r>
              <a:rPr lang="en-US" sz="6000" b="1" dirty="0"/>
              <a:t>Educational Service Center Rosters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505" y="2072314"/>
            <a:ext cx="2427594" cy="242759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7829" y="1704355"/>
            <a:ext cx="1524000" cy="1524000"/>
          </a:xfrm>
          <a:prstGeom prst="rect">
            <a:avLst/>
          </a:prstGeom>
        </p:spPr>
      </p:pic>
      <p:sp>
        <p:nvSpPr>
          <p:cNvPr id="7" name="Freeform 6"/>
          <p:cNvSpPr/>
          <p:nvPr/>
        </p:nvSpPr>
        <p:spPr>
          <a:xfrm>
            <a:off x="5495816" y="1348320"/>
            <a:ext cx="6685852" cy="5362577"/>
          </a:xfrm>
          <a:custGeom>
            <a:avLst/>
            <a:gdLst>
              <a:gd name="connsiteX0" fmla="*/ 6685852 w 6685852"/>
              <a:gd name="connsiteY0" fmla="*/ 294500 h 5362577"/>
              <a:gd name="connsiteX1" fmla="*/ 4190625 w 6685852"/>
              <a:gd name="connsiteY1" fmla="*/ 33 h 5362577"/>
              <a:gd name="connsiteX2" fmla="*/ 2625296 w 6685852"/>
              <a:gd name="connsiteY2" fmla="*/ 309999 h 5362577"/>
              <a:gd name="connsiteX3" fmla="*/ 393540 w 6685852"/>
              <a:gd name="connsiteY3" fmla="*/ 480480 h 5362577"/>
              <a:gd name="connsiteX4" fmla="*/ 409038 w 6685852"/>
              <a:gd name="connsiteY4" fmla="*/ 1906324 h 5362577"/>
              <a:gd name="connsiteX5" fmla="*/ 37079 w 6685852"/>
              <a:gd name="connsiteY5" fmla="*/ 3502649 h 5362577"/>
              <a:gd name="connsiteX6" fmla="*/ 1447425 w 6685852"/>
              <a:gd name="connsiteY6" fmla="*/ 5021483 h 5362577"/>
              <a:gd name="connsiteX7" fmla="*/ 3446706 w 6685852"/>
              <a:gd name="connsiteY7" fmla="*/ 4974988 h 5362577"/>
              <a:gd name="connsiteX8" fmla="*/ 4671072 w 6685852"/>
              <a:gd name="connsiteY8" fmla="*/ 5362446 h 5362577"/>
              <a:gd name="connsiteX9" fmla="*/ 6685852 w 6685852"/>
              <a:gd name="connsiteY9" fmla="*/ 4928494 h 53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5852" h="5362577">
                <a:moveTo>
                  <a:pt x="6685852" y="294500"/>
                </a:moveTo>
                <a:cubicBezTo>
                  <a:pt x="5776618" y="145975"/>
                  <a:pt x="4867384" y="-2550"/>
                  <a:pt x="4190625" y="33"/>
                </a:cubicBezTo>
                <a:cubicBezTo>
                  <a:pt x="3513866" y="2616"/>
                  <a:pt x="3258143" y="229925"/>
                  <a:pt x="2625296" y="309999"/>
                </a:cubicBezTo>
                <a:cubicBezTo>
                  <a:pt x="1992449" y="390073"/>
                  <a:pt x="762916" y="214426"/>
                  <a:pt x="393540" y="480480"/>
                </a:cubicBezTo>
                <a:cubicBezTo>
                  <a:pt x="24164" y="746534"/>
                  <a:pt x="468448" y="1402629"/>
                  <a:pt x="409038" y="1906324"/>
                </a:cubicBezTo>
                <a:cubicBezTo>
                  <a:pt x="349628" y="2410019"/>
                  <a:pt x="-135986" y="2983456"/>
                  <a:pt x="37079" y="3502649"/>
                </a:cubicBezTo>
                <a:cubicBezTo>
                  <a:pt x="210143" y="4021842"/>
                  <a:pt x="879154" y="4776093"/>
                  <a:pt x="1447425" y="5021483"/>
                </a:cubicBezTo>
                <a:cubicBezTo>
                  <a:pt x="2015696" y="5266873"/>
                  <a:pt x="2909432" y="4918161"/>
                  <a:pt x="3446706" y="4974988"/>
                </a:cubicBezTo>
                <a:cubicBezTo>
                  <a:pt x="3983980" y="5031815"/>
                  <a:pt x="4131214" y="5370195"/>
                  <a:pt x="4671072" y="5362446"/>
                </a:cubicBezTo>
                <a:cubicBezTo>
                  <a:pt x="5210930" y="5354697"/>
                  <a:pt x="5948391" y="5141595"/>
                  <a:pt x="6685852" y="492849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3640" y="3211673"/>
            <a:ext cx="1524000" cy="1524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7437" y="4745913"/>
            <a:ext cx="1524000" cy="1524000"/>
          </a:xfrm>
          <a:prstGeom prst="rect">
            <a:avLst/>
          </a:prstGeom>
        </p:spPr>
      </p:pic>
      <p:sp>
        <p:nvSpPr>
          <p:cNvPr id="10" name="TextBox 9"/>
          <p:cNvSpPr txBox="1"/>
          <p:nvPr/>
        </p:nvSpPr>
        <p:spPr>
          <a:xfrm>
            <a:off x="6627505" y="5024297"/>
            <a:ext cx="20302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District A</a:t>
            </a:r>
          </a:p>
        </p:txBody>
      </p:sp>
      <p:sp>
        <p:nvSpPr>
          <p:cNvPr id="12" name="Freeform 11"/>
          <p:cNvSpPr/>
          <p:nvPr/>
        </p:nvSpPr>
        <p:spPr>
          <a:xfrm>
            <a:off x="-145712" y="1472339"/>
            <a:ext cx="6066919" cy="3642654"/>
          </a:xfrm>
          <a:custGeom>
            <a:avLst/>
            <a:gdLst>
              <a:gd name="connsiteX0" fmla="*/ 176709 w 6066919"/>
              <a:gd name="connsiteY0" fmla="*/ 0 h 3642654"/>
              <a:gd name="connsiteX1" fmla="*/ 1494065 w 6066919"/>
              <a:gd name="connsiteY1" fmla="*/ 216976 h 3642654"/>
              <a:gd name="connsiteX2" fmla="*/ 2842417 w 6066919"/>
              <a:gd name="connsiteY2" fmla="*/ 201478 h 3642654"/>
              <a:gd name="connsiteX3" fmla="*/ 3493346 w 6066919"/>
              <a:gd name="connsiteY3" fmla="*/ 418454 h 3642654"/>
              <a:gd name="connsiteX4" fmla="*/ 4423244 w 6066919"/>
              <a:gd name="connsiteY4" fmla="*/ 325464 h 3642654"/>
              <a:gd name="connsiteX5" fmla="*/ 5415136 w 6066919"/>
              <a:gd name="connsiteY5" fmla="*/ 170481 h 3642654"/>
              <a:gd name="connsiteX6" fmla="*/ 6019570 w 6066919"/>
              <a:gd name="connsiteY6" fmla="*/ 325464 h 3642654"/>
              <a:gd name="connsiteX7" fmla="*/ 5880085 w 6066919"/>
              <a:gd name="connsiteY7" fmla="*/ 542441 h 3642654"/>
              <a:gd name="connsiteX8" fmla="*/ 5942078 w 6066919"/>
              <a:gd name="connsiteY8" fmla="*/ 1038386 h 3642654"/>
              <a:gd name="connsiteX9" fmla="*/ 6066065 w 6066919"/>
              <a:gd name="connsiteY9" fmla="*/ 1642820 h 3642654"/>
              <a:gd name="connsiteX10" fmla="*/ 5988573 w 6066919"/>
              <a:gd name="connsiteY10" fmla="*/ 2030278 h 3642654"/>
              <a:gd name="connsiteX11" fmla="*/ 5833590 w 6066919"/>
              <a:gd name="connsiteY11" fmla="*/ 2402237 h 3642654"/>
              <a:gd name="connsiteX12" fmla="*/ 5663109 w 6066919"/>
              <a:gd name="connsiteY12" fmla="*/ 2851688 h 3642654"/>
              <a:gd name="connsiteX13" fmla="*/ 5136166 w 6066919"/>
              <a:gd name="connsiteY13" fmla="*/ 3332136 h 3642654"/>
              <a:gd name="connsiteX14" fmla="*/ 2950905 w 6066919"/>
              <a:gd name="connsiteY14" fmla="*/ 3394129 h 3642654"/>
              <a:gd name="connsiteX15" fmla="*/ 2206987 w 6066919"/>
              <a:gd name="connsiteY15" fmla="*/ 2960176 h 3642654"/>
              <a:gd name="connsiteX16" fmla="*/ 1230593 w 6066919"/>
              <a:gd name="connsiteY16" fmla="*/ 3580108 h 3642654"/>
              <a:gd name="connsiteX17" fmla="*/ 99217 w 6066919"/>
              <a:gd name="connsiteY17" fmla="*/ 3626603 h 3642654"/>
              <a:gd name="connsiteX18" fmla="*/ 130214 w 6066919"/>
              <a:gd name="connsiteY18" fmla="*/ 3626603 h 364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6919" h="3642654">
                <a:moveTo>
                  <a:pt x="176709" y="0"/>
                </a:moveTo>
                <a:cubicBezTo>
                  <a:pt x="613244" y="91698"/>
                  <a:pt x="1049780" y="183396"/>
                  <a:pt x="1494065" y="216976"/>
                </a:cubicBezTo>
                <a:cubicBezTo>
                  <a:pt x="1938350" y="250556"/>
                  <a:pt x="2509204" y="167898"/>
                  <a:pt x="2842417" y="201478"/>
                </a:cubicBezTo>
                <a:cubicBezTo>
                  <a:pt x="3175630" y="235058"/>
                  <a:pt x="3229875" y="397790"/>
                  <a:pt x="3493346" y="418454"/>
                </a:cubicBezTo>
                <a:cubicBezTo>
                  <a:pt x="3756817" y="439118"/>
                  <a:pt x="4102946" y="366793"/>
                  <a:pt x="4423244" y="325464"/>
                </a:cubicBezTo>
                <a:cubicBezTo>
                  <a:pt x="4743542" y="284135"/>
                  <a:pt x="5149082" y="170481"/>
                  <a:pt x="5415136" y="170481"/>
                </a:cubicBezTo>
                <a:cubicBezTo>
                  <a:pt x="5681190" y="170481"/>
                  <a:pt x="5942079" y="263471"/>
                  <a:pt x="6019570" y="325464"/>
                </a:cubicBezTo>
                <a:cubicBezTo>
                  <a:pt x="6097061" y="387457"/>
                  <a:pt x="5893000" y="423621"/>
                  <a:pt x="5880085" y="542441"/>
                </a:cubicBezTo>
                <a:cubicBezTo>
                  <a:pt x="5867170" y="661261"/>
                  <a:pt x="5911081" y="854990"/>
                  <a:pt x="5942078" y="1038386"/>
                </a:cubicBezTo>
                <a:cubicBezTo>
                  <a:pt x="5973075" y="1221782"/>
                  <a:pt x="6058316" y="1477505"/>
                  <a:pt x="6066065" y="1642820"/>
                </a:cubicBezTo>
                <a:cubicBezTo>
                  <a:pt x="6073814" y="1808135"/>
                  <a:pt x="6027319" y="1903709"/>
                  <a:pt x="5988573" y="2030278"/>
                </a:cubicBezTo>
                <a:cubicBezTo>
                  <a:pt x="5949827" y="2156848"/>
                  <a:pt x="5887834" y="2265335"/>
                  <a:pt x="5833590" y="2402237"/>
                </a:cubicBezTo>
                <a:cubicBezTo>
                  <a:pt x="5779346" y="2539139"/>
                  <a:pt x="5779346" y="2696705"/>
                  <a:pt x="5663109" y="2851688"/>
                </a:cubicBezTo>
                <a:cubicBezTo>
                  <a:pt x="5546872" y="3006671"/>
                  <a:pt x="5588200" y="3241729"/>
                  <a:pt x="5136166" y="3332136"/>
                </a:cubicBezTo>
                <a:cubicBezTo>
                  <a:pt x="4684132" y="3422543"/>
                  <a:pt x="3439101" y="3456122"/>
                  <a:pt x="2950905" y="3394129"/>
                </a:cubicBezTo>
                <a:cubicBezTo>
                  <a:pt x="2462709" y="3332136"/>
                  <a:pt x="2493705" y="2929180"/>
                  <a:pt x="2206987" y="2960176"/>
                </a:cubicBezTo>
                <a:cubicBezTo>
                  <a:pt x="1920269" y="2991172"/>
                  <a:pt x="1581888" y="3469037"/>
                  <a:pt x="1230593" y="3580108"/>
                </a:cubicBezTo>
                <a:cubicBezTo>
                  <a:pt x="879298" y="3691179"/>
                  <a:pt x="282613" y="3618854"/>
                  <a:pt x="99217" y="3626603"/>
                </a:cubicBezTo>
                <a:cubicBezTo>
                  <a:pt x="-84179" y="3634352"/>
                  <a:pt x="23017" y="3630477"/>
                  <a:pt x="130214" y="362660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3103536" y="3976688"/>
            <a:ext cx="20302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District B</a:t>
            </a:r>
          </a:p>
        </p:txBody>
      </p:sp>
      <p:sp>
        <p:nvSpPr>
          <p:cNvPr id="14" name="TextBox 13"/>
          <p:cNvSpPr txBox="1"/>
          <p:nvPr/>
        </p:nvSpPr>
        <p:spPr>
          <a:xfrm>
            <a:off x="3284537" y="6262688"/>
            <a:ext cx="20302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District C</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4675" y="2066993"/>
            <a:ext cx="1524000" cy="15240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518" y="5000298"/>
            <a:ext cx="1524000" cy="15240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162" y="2975908"/>
            <a:ext cx="1524000" cy="15240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903" y="5258002"/>
            <a:ext cx="1524000" cy="15240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057" y="4687092"/>
            <a:ext cx="1524000" cy="1524000"/>
          </a:xfrm>
          <a:prstGeom prst="rect">
            <a:avLst/>
          </a:prstGeom>
        </p:spPr>
      </p:pic>
      <p:grpSp>
        <p:nvGrpSpPr>
          <p:cNvPr id="24" name="Group 23"/>
          <p:cNvGrpSpPr/>
          <p:nvPr/>
        </p:nvGrpSpPr>
        <p:grpSpPr>
          <a:xfrm>
            <a:off x="8157258" y="3129495"/>
            <a:ext cx="2543175" cy="1800225"/>
            <a:chOff x="8157258" y="3129495"/>
            <a:chExt cx="2543175" cy="1800225"/>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7258" y="3129495"/>
              <a:ext cx="2543175" cy="1800225"/>
            </a:xfrm>
            <a:prstGeom prst="rect">
              <a:avLst/>
            </a:prstGeom>
          </p:spPr>
        </p:pic>
        <p:sp>
          <p:nvSpPr>
            <p:cNvPr id="23" name="TextBox 22"/>
            <p:cNvSpPr txBox="1"/>
            <p:nvPr/>
          </p:nvSpPr>
          <p:spPr>
            <a:xfrm>
              <a:off x="8923235" y="4385153"/>
              <a:ext cx="10778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Principal</a:t>
              </a:r>
            </a:p>
          </p:txBody>
        </p:sp>
      </p:grpSp>
    </p:spTree>
    <p:extLst>
      <p:ext uri="{BB962C8B-B14F-4D97-AF65-F5344CB8AC3E}">
        <p14:creationId xmlns:p14="http://schemas.microsoft.com/office/powerpoint/2010/main" val="3947742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0.02148 -0.03264 L -0.2319 0.04167 " pathEditMode="relative" rAng="0" ptsTypes="AA">
                                      <p:cBhvr>
                                        <p:cTn id="6" dur="2000" fill="hold"/>
                                        <p:tgtEl>
                                          <p:spTgt spid="5"/>
                                        </p:tgtEl>
                                        <p:attrNameLst>
                                          <p:attrName>ppt_x</p:attrName>
                                          <p:attrName>ppt_y</p:attrName>
                                        </p:attrNameLst>
                                      </p:cBhvr>
                                      <p:rCtr x="-10521" y="3704"/>
                                    </p:animMotion>
                                  </p:childTnLst>
                                </p:cTn>
                              </p:par>
                              <p:par>
                                <p:cTn id="7" presetID="42" presetClass="path" presetSubtype="0" accel="50000" decel="50000" fill="hold" nodeType="withEffect">
                                  <p:stCondLst>
                                    <p:cond delay="0"/>
                                  </p:stCondLst>
                                  <p:childTnLst>
                                    <p:animMotion origin="layout" path="M -0.00938 -0.07246 L -0.21979 -0.15371 " pathEditMode="relative" rAng="0" ptsTypes="AA">
                                      <p:cBhvr>
                                        <p:cTn id="8" dur="2000" fill="hold"/>
                                        <p:tgtEl>
                                          <p:spTgt spid="8"/>
                                        </p:tgtEl>
                                        <p:attrNameLst>
                                          <p:attrName>ppt_x</p:attrName>
                                          <p:attrName>ppt_y</p:attrName>
                                        </p:attrNameLst>
                                      </p:cBhvr>
                                      <p:rCtr x="-10521" y="-4074"/>
                                    </p:animMotion>
                                  </p:childTnLst>
                                </p:cTn>
                              </p:par>
                              <p:par>
                                <p:cTn id="9" presetID="42" presetClass="path" presetSubtype="0" accel="50000" decel="50000" fill="hold" nodeType="withEffect">
                                  <p:stCondLst>
                                    <p:cond delay="0"/>
                                  </p:stCondLst>
                                  <p:childTnLst>
                                    <p:animMotion origin="layout" path="M 3.54167E-6 -7.40741E-7 L -0.2431 -0.20903 " pathEditMode="relative" rAng="0" ptsTypes="AA">
                                      <p:cBhvr>
                                        <p:cTn id="10" dur="2000" fill="hold"/>
                                        <p:tgtEl>
                                          <p:spTgt spid="9"/>
                                        </p:tgtEl>
                                        <p:attrNameLst>
                                          <p:attrName>ppt_x</p:attrName>
                                          <p:attrName>ppt_y</p:attrName>
                                        </p:attrNameLst>
                                      </p:cBhvr>
                                      <p:rCtr x="-12161" y="-10463"/>
                                    </p:animMotion>
                                  </p:childTnLst>
                                </p:cTn>
                              </p:par>
                              <p:par>
                                <p:cTn id="11" presetID="42" presetClass="path" presetSubtype="0" accel="50000" decel="50000" fill="hold" nodeType="withEffect">
                                  <p:stCondLst>
                                    <p:cond delay="0"/>
                                  </p:stCondLst>
                                  <p:childTnLst>
                                    <p:animMotion origin="layout" path="M 5E-6 -4.44444E-6 L -0.1556 -0.27083 " pathEditMode="relative" rAng="0" ptsTypes="AA">
                                      <p:cBhvr>
                                        <p:cTn id="12" dur="2000" fill="hold"/>
                                        <p:tgtEl>
                                          <p:spTgt spid="21"/>
                                        </p:tgtEl>
                                        <p:attrNameLst>
                                          <p:attrName>ppt_x</p:attrName>
                                          <p:attrName>ppt_y</p:attrName>
                                        </p:attrNameLst>
                                      </p:cBhvr>
                                      <p:rCtr x="-7786" y="-13542"/>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1671" y="232080"/>
            <a:ext cx="10876548" cy="1081387"/>
          </a:xfrm>
          <a:scene3d>
            <a:camera prst="orthographicFront"/>
            <a:lightRig rig="threePt" dir="t"/>
          </a:scene3d>
          <a:sp3d>
            <a:bevelT w="152400" h="50800" prst="softRound"/>
          </a:sp3d>
        </p:spPr>
        <p:txBody>
          <a:bodyPr>
            <a:normAutofit/>
          </a:bodyPr>
          <a:lstStyle/>
          <a:p>
            <a:r>
              <a:rPr lang="en-US" sz="6000" b="1" dirty="0"/>
              <a:t>Roster Verification Websites</a:t>
            </a:r>
          </a:p>
        </p:txBody>
      </p:sp>
      <p:grpSp>
        <p:nvGrpSpPr>
          <p:cNvPr id="10" name="Group 9"/>
          <p:cNvGrpSpPr/>
          <p:nvPr/>
        </p:nvGrpSpPr>
        <p:grpSpPr>
          <a:xfrm>
            <a:off x="822036" y="1525108"/>
            <a:ext cx="4829555" cy="3918156"/>
            <a:chOff x="947065" y="2031620"/>
            <a:chExt cx="5065809" cy="4350139"/>
          </a:xfrm>
        </p:grpSpPr>
        <p:pic>
          <p:nvPicPr>
            <p:cNvPr id="5" name="Picture 4"/>
            <p:cNvPicPr>
              <a:picLocks noChangeAspect="1"/>
            </p:cNvPicPr>
            <p:nvPr/>
          </p:nvPicPr>
          <p:blipFill>
            <a:blip r:embed="rId4"/>
            <a:stretch>
              <a:fillRect/>
            </a:stretch>
          </p:blipFill>
          <p:spPr>
            <a:xfrm>
              <a:off x="947065" y="2531560"/>
              <a:ext cx="5065808" cy="3850199"/>
            </a:xfrm>
            <a:prstGeom prst="rect">
              <a:avLst/>
            </a:prstGeom>
          </p:spPr>
        </p:pic>
        <p:pic>
          <p:nvPicPr>
            <p:cNvPr id="9" name="Picture 8"/>
            <p:cNvPicPr>
              <a:picLocks noChangeAspect="1"/>
            </p:cNvPicPr>
            <p:nvPr/>
          </p:nvPicPr>
          <p:blipFill>
            <a:blip r:embed="rId5"/>
            <a:stretch>
              <a:fillRect/>
            </a:stretch>
          </p:blipFill>
          <p:spPr>
            <a:xfrm>
              <a:off x="947164" y="2031620"/>
              <a:ext cx="5065710" cy="488346"/>
            </a:xfrm>
            <a:prstGeom prst="rect">
              <a:avLst/>
            </a:prstGeom>
          </p:spPr>
        </p:pic>
      </p:grpSp>
      <p:sp>
        <p:nvSpPr>
          <p:cNvPr id="4" name="TextBox 3"/>
          <p:cNvSpPr txBox="1"/>
          <p:nvPr/>
        </p:nvSpPr>
        <p:spPr>
          <a:xfrm>
            <a:off x="822036" y="5544533"/>
            <a:ext cx="4297539" cy="646331"/>
          </a:xfrm>
          <a:prstGeom prst="rect">
            <a:avLst/>
          </a:prstGeom>
          <a:solidFill>
            <a:schemeClr val="tx1"/>
          </a:solidFill>
          <a:ln w="38100">
            <a:solidFill>
              <a:srgbClr val="FF0000"/>
            </a:solidFill>
          </a:ln>
        </p:spPr>
        <p:txBody>
          <a:bodyPr wrap="square" rtlCol="0">
            <a:spAutoFit/>
          </a:bodyPr>
          <a:lstStyle/>
          <a:p>
            <a:r>
              <a:rPr lang="en-US" dirty="0">
                <a:solidFill>
                  <a:schemeClr val="bg1"/>
                </a:solidFill>
              </a:rPr>
              <a:t>ODE—Type “roster verification” in search bar to find this page</a:t>
            </a:r>
          </a:p>
        </p:txBody>
      </p:sp>
      <p:sp>
        <p:nvSpPr>
          <p:cNvPr id="11" name="TextBox 10"/>
          <p:cNvSpPr txBox="1"/>
          <p:nvPr/>
        </p:nvSpPr>
        <p:spPr>
          <a:xfrm>
            <a:off x="5119575" y="5870337"/>
            <a:ext cx="4086076" cy="369332"/>
          </a:xfrm>
          <a:prstGeom prst="rect">
            <a:avLst/>
          </a:prstGeom>
          <a:solidFill>
            <a:schemeClr val="tx1"/>
          </a:solidFill>
          <a:ln w="38100">
            <a:solidFill>
              <a:srgbClr val="FF0000"/>
            </a:solidFill>
          </a:ln>
        </p:spPr>
        <p:txBody>
          <a:bodyPr wrap="square" rtlCol="0">
            <a:spAutoFit/>
          </a:bodyPr>
          <a:lstStyle/>
          <a:p>
            <a:r>
              <a:rPr lang="en-US" dirty="0">
                <a:solidFill>
                  <a:schemeClr val="bg1"/>
                </a:solidFill>
              </a:rPr>
              <a:t>https://www.ohio-k12.help/rosterv/</a:t>
            </a:r>
          </a:p>
        </p:txBody>
      </p:sp>
      <p:pic>
        <p:nvPicPr>
          <p:cNvPr id="12" name="Picture 11">
            <a:extLst>
              <a:ext uri="{FF2B5EF4-FFF2-40B4-BE49-F238E27FC236}">
                <a16:creationId xmlns:a16="http://schemas.microsoft.com/office/drawing/2014/main" id="{D8BB98A6-90ED-4350-B592-1D41C1952EE1}"/>
              </a:ext>
            </a:extLst>
          </p:cNvPr>
          <p:cNvPicPr>
            <a:picLocks noChangeAspect="1"/>
          </p:cNvPicPr>
          <p:nvPr/>
        </p:nvPicPr>
        <p:blipFill>
          <a:blip r:embed="rId6"/>
          <a:stretch>
            <a:fillRect/>
          </a:stretch>
        </p:blipFill>
        <p:spPr>
          <a:xfrm>
            <a:off x="6540411" y="1442415"/>
            <a:ext cx="3700869" cy="4214386"/>
          </a:xfrm>
          <a:prstGeom prst="rect">
            <a:avLst/>
          </a:prstGeom>
          <a:ln>
            <a:solidFill>
              <a:schemeClr val="tx1"/>
            </a:solidFill>
          </a:ln>
        </p:spPr>
      </p:pic>
    </p:spTree>
    <p:extLst>
      <p:ext uri="{BB962C8B-B14F-4D97-AF65-F5344CB8AC3E}">
        <p14:creationId xmlns:p14="http://schemas.microsoft.com/office/powerpoint/2010/main" val="407874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00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5600" y="184666"/>
            <a:ext cx="11480800" cy="1208173"/>
          </a:xfrm>
          <a:scene3d>
            <a:camera prst="orthographicFront"/>
            <a:lightRig rig="threePt" dir="t"/>
          </a:scene3d>
          <a:sp3d>
            <a:bevelT w="152400" h="50800" prst="softRound"/>
          </a:sp3d>
        </p:spPr>
        <p:txBody>
          <a:bodyPr>
            <a:normAutofit/>
          </a:bodyPr>
          <a:lstStyle/>
          <a:p>
            <a:r>
              <a:rPr lang="en-US" sz="4800" b="1" dirty="0"/>
              <a:t>https://www.ohio-k12.help/rosterv/</a:t>
            </a:r>
          </a:p>
        </p:txBody>
      </p:sp>
      <p:sp>
        <p:nvSpPr>
          <p:cNvPr id="11" name="TextBox 10"/>
          <p:cNvSpPr txBox="1"/>
          <p:nvPr/>
        </p:nvSpPr>
        <p:spPr>
          <a:xfrm>
            <a:off x="7413998" y="1943506"/>
            <a:ext cx="4422401" cy="3323987"/>
          </a:xfrm>
          <a:prstGeom prst="rect">
            <a:avLst/>
          </a:prstGeom>
          <a:solidFill>
            <a:schemeClr val="tx1"/>
          </a:solidFill>
          <a:ln w="38100">
            <a:solidFill>
              <a:srgbClr val="FF0000"/>
            </a:solidFill>
          </a:ln>
        </p:spPr>
        <p:txBody>
          <a:bodyPr wrap="square" rtlCol="0">
            <a:spAutoFit/>
          </a:bodyPr>
          <a:lstStyle/>
          <a:p>
            <a:r>
              <a:rPr lang="en-US" sz="3200" dirty="0">
                <a:solidFill>
                  <a:schemeClr val="bg1"/>
                </a:solidFill>
              </a:rPr>
              <a:t>Timeline</a:t>
            </a:r>
          </a:p>
          <a:p>
            <a:r>
              <a:rPr lang="en-US" sz="3200" dirty="0">
                <a:solidFill>
                  <a:schemeClr val="bg1"/>
                </a:solidFill>
              </a:rPr>
              <a:t>Guidelines</a:t>
            </a:r>
          </a:p>
          <a:p>
            <a:r>
              <a:rPr lang="en-US" sz="3200" dirty="0">
                <a:solidFill>
                  <a:schemeClr val="bg1"/>
                </a:solidFill>
              </a:rPr>
              <a:t>Frequently Asked Questions</a:t>
            </a:r>
          </a:p>
          <a:p>
            <a:r>
              <a:rPr lang="en-US" sz="3200" dirty="0">
                <a:solidFill>
                  <a:schemeClr val="bg1"/>
                </a:solidFill>
              </a:rPr>
              <a:t>Login with email address</a:t>
            </a:r>
          </a:p>
          <a:p>
            <a:r>
              <a:rPr lang="en-US" sz="3200" dirty="0">
                <a:solidFill>
                  <a:schemeClr val="bg1"/>
                </a:solidFill>
              </a:rPr>
              <a:t>Step-through support</a:t>
            </a:r>
          </a:p>
          <a:p>
            <a:r>
              <a:rPr lang="en-US" dirty="0">
                <a:solidFill>
                  <a:schemeClr val="bg1"/>
                </a:solidFill>
              </a:rPr>
              <a:t>  </a:t>
            </a:r>
          </a:p>
        </p:txBody>
      </p:sp>
      <p:pic>
        <p:nvPicPr>
          <p:cNvPr id="6" name="Picture 5">
            <a:extLst>
              <a:ext uri="{FF2B5EF4-FFF2-40B4-BE49-F238E27FC236}">
                <a16:creationId xmlns:a16="http://schemas.microsoft.com/office/drawing/2014/main" id="{21799634-5C0B-4EB8-91F0-ABB4B309A932}"/>
              </a:ext>
            </a:extLst>
          </p:cNvPr>
          <p:cNvPicPr>
            <a:picLocks noChangeAspect="1"/>
          </p:cNvPicPr>
          <p:nvPr/>
        </p:nvPicPr>
        <p:blipFill>
          <a:blip r:embed="rId4"/>
          <a:stretch>
            <a:fillRect/>
          </a:stretch>
        </p:blipFill>
        <p:spPr>
          <a:xfrm>
            <a:off x="1228020" y="1630922"/>
            <a:ext cx="4428001" cy="5042412"/>
          </a:xfrm>
          <a:prstGeom prst="rect">
            <a:avLst/>
          </a:prstGeom>
          <a:ln>
            <a:solidFill>
              <a:schemeClr val="tx1"/>
            </a:solidFill>
          </a:ln>
        </p:spPr>
      </p:pic>
      <p:cxnSp>
        <p:nvCxnSpPr>
          <p:cNvPr id="8" name="Straight Arrow Connector 7"/>
          <p:cNvCxnSpPr>
            <a:cxnSpLocks/>
          </p:cNvCxnSpPr>
          <p:nvPr/>
        </p:nvCxnSpPr>
        <p:spPr>
          <a:xfrm flipH="1">
            <a:off x="4849434" y="2336800"/>
            <a:ext cx="2564565" cy="4838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41B114-BE6C-42FD-B467-A2EEA6252B05}"/>
              </a:ext>
            </a:extLst>
          </p:cNvPr>
          <p:cNvCxnSpPr>
            <a:cxnSpLocks/>
          </p:cNvCxnSpPr>
          <p:nvPr/>
        </p:nvCxnSpPr>
        <p:spPr>
          <a:xfrm flipH="1">
            <a:off x="3881120" y="2752438"/>
            <a:ext cx="3560558" cy="8530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32A532F-7FAB-4784-BBE6-48126FEF3AB4}"/>
              </a:ext>
            </a:extLst>
          </p:cNvPr>
          <p:cNvCxnSpPr>
            <a:cxnSpLocks/>
          </p:cNvCxnSpPr>
          <p:nvPr/>
        </p:nvCxnSpPr>
        <p:spPr>
          <a:xfrm flipH="1">
            <a:off x="5253699" y="3240631"/>
            <a:ext cx="2160298" cy="4543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199441-8191-4CE5-9B61-B791278439C0}"/>
              </a:ext>
            </a:extLst>
          </p:cNvPr>
          <p:cNvCxnSpPr>
            <a:cxnSpLocks/>
          </p:cNvCxnSpPr>
          <p:nvPr/>
        </p:nvCxnSpPr>
        <p:spPr>
          <a:xfrm flipH="1">
            <a:off x="5428555" y="4248499"/>
            <a:ext cx="198544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9D3BF0-941A-4F5F-B76A-C4A33B91216B}"/>
              </a:ext>
            </a:extLst>
          </p:cNvPr>
          <p:cNvCxnSpPr>
            <a:cxnSpLocks/>
          </p:cNvCxnSpPr>
          <p:nvPr/>
        </p:nvCxnSpPr>
        <p:spPr>
          <a:xfrm flipH="1">
            <a:off x="5341127" y="4827619"/>
            <a:ext cx="20728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9943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6448" y="301550"/>
            <a:ext cx="11000112" cy="1325563"/>
          </a:xfrm>
          <a:scene3d>
            <a:camera prst="orthographicFront"/>
            <a:lightRig rig="threePt" dir="t"/>
          </a:scene3d>
          <a:sp3d>
            <a:bevelT w="152400" h="50800" prst="softRound"/>
          </a:sp3d>
        </p:spPr>
        <p:txBody>
          <a:bodyPr>
            <a:normAutofit/>
          </a:bodyPr>
          <a:lstStyle/>
          <a:p>
            <a:r>
              <a:rPr lang="en-US" sz="6000" b="1" dirty="0"/>
              <a:t>Agenda</a:t>
            </a:r>
          </a:p>
        </p:txBody>
      </p:sp>
      <p:sp>
        <p:nvSpPr>
          <p:cNvPr id="3" name="Content Placeholder 2"/>
          <p:cNvSpPr>
            <a:spLocks noGrp="1"/>
          </p:cNvSpPr>
          <p:nvPr>
            <p:ph idx="1"/>
          </p:nvPr>
        </p:nvSpPr>
        <p:spPr>
          <a:xfrm>
            <a:off x="846448" y="1973180"/>
            <a:ext cx="10414882" cy="3836267"/>
          </a:xfrm>
        </p:spPr>
        <p:txBody>
          <a:bodyPr>
            <a:normAutofit fontScale="92500" lnSpcReduction="20000"/>
          </a:bodyPr>
          <a:lstStyle/>
          <a:p>
            <a:pPr marL="514350" indent="-514350">
              <a:buFont typeface="+mj-lt"/>
              <a:buAutoNum type="arabicPeriod"/>
            </a:pPr>
            <a:r>
              <a:rPr lang="en-US" sz="2800" dirty="0"/>
              <a:t>Introductions &amp; Welcome</a:t>
            </a:r>
          </a:p>
          <a:p>
            <a:pPr marL="514350" indent="-514350">
              <a:buFont typeface="+mj-lt"/>
              <a:buAutoNum type="arabicPeriod"/>
            </a:pPr>
            <a:r>
              <a:rPr lang="en-US" sz="2800" dirty="0"/>
              <a:t>Roster Verification Overview/Rationale</a:t>
            </a:r>
          </a:p>
          <a:p>
            <a:pPr marL="514350" indent="-514350">
              <a:buFont typeface="+mj-lt"/>
              <a:buAutoNum type="arabicPeriod"/>
            </a:pPr>
            <a:r>
              <a:rPr lang="en-US" sz="2800" dirty="0"/>
              <a:t>ESC Roster Verification “Nuances”</a:t>
            </a:r>
          </a:p>
          <a:p>
            <a:pPr marL="514350" indent="-514350">
              <a:buFont typeface="+mj-lt"/>
              <a:buAutoNum type="arabicPeriod"/>
            </a:pPr>
            <a:r>
              <a:rPr lang="en-US" sz="3500" b="1" dirty="0">
                <a:solidFill>
                  <a:srgbClr val="0070C0"/>
                </a:solidFill>
              </a:rPr>
              <a:t>2018 Guidelines and FAQs</a:t>
            </a:r>
          </a:p>
          <a:p>
            <a:pPr marL="514350" indent="-514350">
              <a:buFont typeface="+mj-lt"/>
              <a:buAutoNum type="arabicPeriod"/>
            </a:pPr>
            <a:r>
              <a:rPr lang="en-US" sz="2800" dirty="0"/>
              <a:t>Training Resources</a:t>
            </a:r>
          </a:p>
          <a:p>
            <a:pPr marL="514350" indent="-514350">
              <a:buFont typeface="+mj-lt"/>
              <a:buAutoNum type="arabicPeriod"/>
            </a:pPr>
            <a:r>
              <a:rPr lang="en-US" sz="2800" dirty="0"/>
              <a:t>Support Resources</a:t>
            </a:r>
          </a:p>
          <a:p>
            <a:pPr marL="514350" indent="-514350">
              <a:buFont typeface="+mj-lt"/>
              <a:buAutoNum type="arabicPeriod"/>
            </a:pPr>
            <a:r>
              <a:rPr lang="en-US" sz="2800" dirty="0"/>
              <a:t>BFK Link® CE for Principals/Supervisors</a:t>
            </a:r>
          </a:p>
          <a:p>
            <a:pPr marL="514350" indent="-514350">
              <a:buFont typeface="+mj-lt"/>
              <a:buAutoNum type="arabicPeriod"/>
            </a:pPr>
            <a:r>
              <a:rPr lang="en-US" sz="2800" dirty="0"/>
              <a:t>BFK Link® CE for Teachers</a:t>
            </a:r>
          </a:p>
          <a:p>
            <a:pPr marL="514350" indent="-514350">
              <a:buFont typeface="+mj-lt"/>
              <a:buAutoNum type="arabicPeriod"/>
            </a:pPr>
            <a:r>
              <a:rPr lang="en-US" sz="2800" dirty="0"/>
              <a:t>Questions? | Last Pass</a:t>
            </a:r>
          </a:p>
          <a:p>
            <a:pPr marL="514350" indent="-514350">
              <a:buFont typeface="+mj-lt"/>
              <a:buAutoNum type="arabicPeriod"/>
            </a:pPr>
            <a:endParaRPr lang="en-US" sz="2800" dirty="0"/>
          </a:p>
        </p:txBody>
      </p:sp>
    </p:spTree>
    <p:extLst>
      <p:ext uri="{BB962C8B-B14F-4D97-AF65-F5344CB8AC3E}">
        <p14:creationId xmlns:p14="http://schemas.microsoft.com/office/powerpoint/2010/main" val="28619079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b="1" dirty="0"/>
              <a:t>Protocol/Norms</a:t>
            </a:r>
          </a:p>
        </p:txBody>
      </p:sp>
      <p:sp>
        <p:nvSpPr>
          <p:cNvPr id="3" name="Content Placeholder 2"/>
          <p:cNvSpPr>
            <a:spLocks noGrp="1"/>
          </p:cNvSpPr>
          <p:nvPr>
            <p:ph idx="1"/>
          </p:nvPr>
        </p:nvSpPr>
        <p:spPr>
          <a:xfrm>
            <a:off x="1006432" y="2057401"/>
            <a:ext cx="10167259" cy="4351338"/>
          </a:xfrm>
        </p:spPr>
        <p:txBody>
          <a:bodyPr>
            <a:normAutofit/>
          </a:bodyPr>
          <a:lstStyle/>
          <a:p>
            <a:pPr marL="457200" indent="-457200">
              <a:buFont typeface="+mj-lt"/>
              <a:buAutoNum type="arabicPeriod"/>
            </a:pPr>
            <a:r>
              <a:rPr lang="en-US" sz="3600" dirty="0"/>
              <a:t>All voices heard—Please use question feature &amp; </a:t>
            </a:r>
            <a:r>
              <a:rPr lang="en-US" sz="3600" u="sng" dirty="0"/>
              <a:t>do</a:t>
            </a:r>
            <a:r>
              <a:rPr lang="en-US" sz="3600" dirty="0"/>
              <a:t> make requests for microphone</a:t>
            </a:r>
          </a:p>
          <a:p>
            <a:pPr marL="457200" indent="-457200">
              <a:buFont typeface="+mj-lt"/>
              <a:buAutoNum type="arabicPeriod"/>
            </a:pPr>
            <a:r>
              <a:rPr lang="en-US" sz="3600" dirty="0"/>
              <a:t>Respect all</a:t>
            </a:r>
          </a:p>
          <a:p>
            <a:pPr marL="457200" indent="-457200">
              <a:buFont typeface="+mj-lt"/>
              <a:buAutoNum type="arabicPeriod"/>
            </a:pPr>
            <a:r>
              <a:rPr lang="en-US" sz="3600" dirty="0"/>
              <a:t>Be candid, constructive and non-defensive</a:t>
            </a:r>
          </a:p>
          <a:p>
            <a:pPr marL="457200" indent="-457200">
              <a:buFont typeface="+mj-lt"/>
              <a:buAutoNum type="arabicPeriod"/>
            </a:pPr>
            <a:r>
              <a:rPr lang="en-US" sz="3600" dirty="0"/>
              <a:t>No birdwalking</a:t>
            </a:r>
          </a:p>
          <a:p>
            <a:pPr marL="457200" indent="-457200">
              <a:buFont typeface="+mj-lt"/>
              <a:buAutoNum type="arabicPeriod"/>
            </a:pPr>
            <a:r>
              <a:rPr lang="en-US" sz="3600" dirty="0"/>
              <a:t>Be fully present</a:t>
            </a:r>
          </a:p>
          <a:p>
            <a:pPr marL="457200" indent="-457200">
              <a:buFont typeface="+mj-lt"/>
              <a:buAutoNum type="arabicPeriod"/>
            </a:pPr>
            <a:r>
              <a:rPr lang="en-US" sz="3600" dirty="0"/>
              <a:t>Be quick, but don’t hurry</a:t>
            </a:r>
          </a:p>
        </p:txBody>
      </p:sp>
    </p:spTree>
    <p:extLst>
      <p:ext uri="{BB962C8B-B14F-4D97-AF65-F5344CB8AC3E}">
        <p14:creationId xmlns:p14="http://schemas.microsoft.com/office/powerpoint/2010/main" val="410428244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13611" y="117108"/>
            <a:ext cx="11137595" cy="1293028"/>
          </a:xfrm>
        </p:spPr>
        <p:txBody>
          <a:bodyPr>
            <a:noAutofit/>
          </a:bodyPr>
          <a:lstStyle/>
          <a:p>
            <a:r>
              <a:rPr lang="en-US" sz="4800" b="1" dirty="0"/>
              <a:t>https://www.ohio-k12.help/rosterv/</a:t>
            </a:r>
          </a:p>
        </p:txBody>
      </p:sp>
      <p:sp>
        <p:nvSpPr>
          <p:cNvPr id="11" name="TextBox 10"/>
          <p:cNvSpPr txBox="1"/>
          <p:nvPr/>
        </p:nvSpPr>
        <p:spPr>
          <a:xfrm>
            <a:off x="7563292" y="2258598"/>
            <a:ext cx="3470793" cy="584775"/>
          </a:xfrm>
          <a:prstGeom prst="rect">
            <a:avLst/>
          </a:prstGeom>
          <a:solidFill>
            <a:schemeClr val="tx1"/>
          </a:solidFill>
          <a:ln w="38100">
            <a:solidFill>
              <a:srgbClr val="FF0000"/>
            </a:solidFill>
          </a:ln>
        </p:spPr>
        <p:txBody>
          <a:bodyPr wrap="square" rtlCol="0">
            <a:spAutoFit/>
          </a:bodyPr>
          <a:lstStyle/>
          <a:p>
            <a:r>
              <a:rPr lang="en-US" sz="3200" dirty="0">
                <a:solidFill>
                  <a:schemeClr val="bg1"/>
                </a:solidFill>
              </a:rPr>
              <a:t>Guideline &amp; FAQs</a:t>
            </a:r>
          </a:p>
        </p:txBody>
      </p:sp>
      <p:pic>
        <p:nvPicPr>
          <p:cNvPr id="9" name="Picture 8">
            <a:extLst>
              <a:ext uri="{FF2B5EF4-FFF2-40B4-BE49-F238E27FC236}">
                <a16:creationId xmlns:a16="http://schemas.microsoft.com/office/drawing/2014/main" id="{C3200110-9BED-43DE-84EE-02886285F8B3}"/>
              </a:ext>
            </a:extLst>
          </p:cNvPr>
          <p:cNvPicPr>
            <a:picLocks noChangeAspect="1"/>
          </p:cNvPicPr>
          <p:nvPr/>
        </p:nvPicPr>
        <p:blipFill>
          <a:blip r:embed="rId4"/>
          <a:stretch>
            <a:fillRect/>
          </a:stretch>
        </p:blipFill>
        <p:spPr>
          <a:xfrm>
            <a:off x="1228020" y="1630922"/>
            <a:ext cx="4428001" cy="5042412"/>
          </a:xfrm>
          <a:prstGeom prst="rect">
            <a:avLst/>
          </a:prstGeom>
          <a:ln>
            <a:solidFill>
              <a:schemeClr val="tx1"/>
            </a:solidFill>
          </a:ln>
        </p:spPr>
      </p:pic>
      <p:cxnSp>
        <p:nvCxnSpPr>
          <p:cNvPr id="8" name="Straight Arrow Connector 7"/>
          <p:cNvCxnSpPr>
            <a:cxnSpLocks/>
          </p:cNvCxnSpPr>
          <p:nvPr/>
        </p:nvCxnSpPr>
        <p:spPr>
          <a:xfrm flipH="1">
            <a:off x="3844944" y="2332872"/>
            <a:ext cx="3718348" cy="13083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5282602" y="2843373"/>
            <a:ext cx="813398" cy="740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7004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Guidelines and FAQs</a:t>
            </a:r>
          </a:p>
        </p:txBody>
      </p:sp>
      <p:pic>
        <p:nvPicPr>
          <p:cNvPr id="1030" name="Picture 6" descr="Image result for pop 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73" y="-266815"/>
            <a:ext cx="12312073" cy="81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5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147062"/>
            <a:ext cx="11421979" cy="1293028"/>
          </a:xfrm>
          <a:scene3d>
            <a:camera prst="orthographicFront"/>
            <a:lightRig rig="threePt" dir="t"/>
          </a:scene3d>
          <a:sp3d>
            <a:bevelT w="152400" h="50800" prst="softRound"/>
          </a:sp3d>
        </p:spPr>
        <p:txBody>
          <a:bodyPr/>
          <a:lstStyle/>
          <a:p>
            <a:r>
              <a:rPr lang="en-US" dirty="0">
                <a:latin typeface="Arial Black" panose="020B0A04020102020204" pitchFamily="34" charset="0"/>
              </a:rPr>
              <a:t>Guidelines and FAQs</a:t>
            </a:r>
          </a:p>
        </p:txBody>
      </p:sp>
      <p:pic>
        <p:nvPicPr>
          <p:cNvPr id="4" name="Picture 3">
            <a:extLst>
              <a:ext uri="{FF2B5EF4-FFF2-40B4-BE49-F238E27FC236}">
                <a16:creationId xmlns:a16="http://schemas.microsoft.com/office/drawing/2014/main" id="{7F7CD9F4-49CB-4214-ACBB-22F67AF6CE1C}"/>
              </a:ext>
            </a:extLst>
          </p:cNvPr>
          <p:cNvPicPr>
            <a:picLocks noChangeAspect="1"/>
          </p:cNvPicPr>
          <p:nvPr/>
        </p:nvPicPr>
        <p:blipFill>
          <a:blip r:embed="rId3"/>
          <a:stretch>
            <a:fillRect/>
          </a:stretch>
        </p:blipFill>
        <p:spPr>
          <a:xfrm>
            <a:off x="747066" y="1664679"/>
            <a:ext cx="4974149" cy="4194749"/>
          </a:xfrm>
          <a:prstGeom prst="rect">
            <a:avLst/>
          </a:prstGeom>
          <a:ln>
            <a:solidFill>
              <a:schemeClr val="tx1"/>
            </a:solidFill>
          </a:ln>
        </p:spPr>
      </p:pic>
      <p:pic>
        <p:nvPicPr>
          <p:cNvPr id="5" name="Picture 4">
            <a:extLst>
              <a:ext uri="{FF2B5EF4-FFF2-40B4-BE49-F238E27FC236}">
                <a16:creationId xmlns:a16="http://schemas.microsoft.com/office/drawing/2014/main" id="{7E90A3C6-2F57-4D20-9A48-DD1F44204DD3}"/>
              </a:ext>
            </a:extLst>
          </p:cNvPr>
          <p:cNvPicPr>
            <a:picLocks noChangeAspect="1"/>
          </p:cNvPicPr>
          <p:nvPr/>
        </p:nvPicPr>
        <p:blipFill>
          <a:blip r:embed="rId4"/>
          <a:stretch>
            <a:fillRect/>
          </a:stretch>
        </p:blipFill>
        <p:spPr>
          <a:xfrm>
            <a:off x="6096000" y="1664678"/>
            <a:ext cx="5035414" cy="4194749"/>
          </a:xfrm>
          <a:prstGeom prst="rect">
            <a:avLst/>
          </a:prstGeom>
          <a:ln>
            <a:solidFill>
              <a:schemeClr val="tx1"/>
            </a:solidFill>
          </a:ln>
        </p:spPr>
      </p:pic>
      <p:sp>
        <p:nvSpPr>
          <p:cNvPr id="9" name="TextBox 8">
            <a:extLst>
              <a:ext uri="{FF2B5EF4-FFF2-40B4-BE49-F238E27FC236}">
                <a16:creationId xmlns:a16="http://schemas.microsoft.com/office/drawing/2014/main" id="{83D6114D-4CC0-41FB-B002-330745674F0F}"/>
              </a:ext>
            </a:extLst>
          </p:cNvPr>
          <p:cNvSpPr txBox="1"/>
          <p:nvPr/>
        </p:nvSpPr>
        <p:spPr>
          <a:xfrm rot="20465312">
            <a:off x="2000940" y="3161888"/>
            <a:ext cx="7440549" cy="1200329"/>
          </a:xfrm>
          <a:prstGeom prst="rect">
            <a:avLst/>
          </a:prstGeom>
          <a:solidFill>
            <a:schemeClr val="tx1"/>
          </a:solidFill>
          <a:ln w="38100">
            <a:solidFill>
              <a:schemeClr val="bg1"/>
            </a:solidFill>
          </a:ln>
        </p:spPr>
        <p:txBody>
          <a:bodyPr wrap="square" rtlCol="0">
            <a:spAutoFit/>
          </a:bodyPr>
          <a:lstStyle/>
          <a:p>
            <a:pPr algn="ctr"/>
            <a:r>
              <a:rPr lang="en-US" sz="7200" b="1" dirty="0">
                <a:solidFill>
                  <a:srgbClr val="FF0000"/>
                </a:solidFill>
              </a:rPr>
              <a:t>Highlights only</a:t>
            </a:r>
          </a:p>
        </p:txBody>
      </p:sp>
    </p:spTree>
    <p:extLst>
      <p:ext uri="{BB962C8B-B14F-4D97-AF65-F5344CB8AC3E}">
        <p14:creationId xmlns:p14="http://schemas.microsoft.com/office/powerpoint/2010/main" val="14545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2297" y="365125"/>
            <a:ext cx="10939805" cy="1325563"/>
          </a:xfrm>
          <a:scene3d>
            <a:camera prst="orthographicFront"/>
            <a:lightRig rig="threePt" dir="t"/>
          </a:scene3d>
          <a:sp3d>
            <a:bevelT w="152400" h="50800" prst="softRound"/>
          </a:sp3d>
        </p:spPr>
        <p:txBody>
          <a:bodyPr>
            <a:normAutofit/>
          </a:bodyPr>
          <a:lstStyle/>
          <a:p>
            <a:r>
              <a:rPr lang="en-US" sz="6000" b="1" dirty="0"/>
              <a:t>Agenda</a:t>
            </a:r>
          </a:p>
        </p:txBody>
      </p:sp>
      <p:sp>
        <p:nvSpPr>
          <p:cNvPr id="3" name="Content Placeholder 2"/>
          <p:cNvSpPr>
            <a:spLocks noGrp="1"/>
          </p:cNvSpPr>
          <p:nvPr>
            <p:ph idx="1"/>
          </p:nvPr>
        </p:nvSpPr>
        <p:spPr>
          <a:xfrm>
            <a:off x="702297" y="2057401"/>
            <a:ext cx="10803903" cy="3836267"/>
          </a:xfrm>
        </p:spPr>
        <p:txBody>
          <a:bodyPr>
            <a:normAutofit fontScale="92500" lnSpcReduction="20000"/>
          </a:bodyPr>
          <a:lstStyle/>
          <a:p>
            <a:pPr marL="514350" indent="-514350">
              <a:buFont typeface="+mj-lt"/>
              <a:buAutoNum type="arabicPeriod"/>
            </a:pPr>
            <a:r>
              <a:rPr lang="en-US" sz="2800" dirty="0"/>
              <a:t>Introductions &amp; Welcome</a:t>
            </a:r>
          </a:p>
          <a:p>
            <a:pPr marL="514350" indent="-514350">
              <a:buFont typeface="+mj-lt"/>
              <a:buAutoNum type="arabicPeriod"/>
            </a:pPr>
            <a:r>
              <a:rPr lang="en-US" sz="2800" dirty="0"/>
              <a:t>Roster Verification Overview/Rationale</a:t>
            </a:r>
          </a:p>
          <a:p>
            <a:pPr marL="514350" indent="-514350">
              <a:buFont typeface="+mj-lt"/>
              <a:buAutoNum type="arabicPeriod"/>
            </a:pPr>
            <a:r>
              <a:rPr lang="en-US" sz="2800" dirty="0"/>
              <a:t>ESC Roster Verification “Nuances”</a:t>
            </a:r>
          </a:p>
          <a:p>
            <a:pPr marL="514350" indent="-514350">
              <a:buFont typeface="+mj-lt"/>
              <a:buAutoNum type="arabicPeriod"/>
            </a:pPr>
            <a:r>
              <a:rPr lang="en-US" sz="2800" dirty="0"/>
              <a:t>2018 Guidelines and FAQs</a:t>
            </a:r>
          </a:p>
          <a:p>
            <a:pPr marL="514350" indent="-514350">
              <a:buFont typeface="+mj-lt"/>
              <a:buAutoNum type="arabicPeriod"/>
            </a:pPr>
            <a:r>
              <a:rPr lang="en-US" sz="3500" b="1" dirty="0">
                <a:solidFill>
                  <a:srgbClr val="0070C0"/>
                </a:solidFill>
              </a:rPr>
              <a:t>Training Resources</a:t>
            </a:r>
          </a:p>
          <a:p>
            <a:pPr marL="514350" indent="-514350">
              <a:buFont typeface="+mj-lt"/>
              <a:buAutoNum type="arabicPeriod"/>
            </a:pPr>
            <a:r>
              <a:rPr lang="en-US" sz="2800" dirty="0"/>
              <a:t>Support Resources</a:t>
            </a:r>
          </a:p>
          <a:p>
            <a:pPr marL="514350" indent="-514350">
              <a:buFont typeface="+mj-lt"/>
              <a:buAutoNum type="arabicPeriod"/>
            </a:pPr>
            <a:r>
              <a:rPr lang="en-US" sz="2800" dirty="0"/>
              <a:t>BFK Link® CE for Principals/Supervisors</a:t>
            </a:r>
          </a:p>
          <a:p>
            <a:pPr marL="514350" indent="-514350">
              <a:buFont typeface="+mj-lt"/>
              <a:buAutoNum type="arabicPeriod"/>
            </a:pPr>
            <a:r>
              <a:rPr lang="en-US" sz="2800" dirty="0"/>
              <a:t>BFK Link® CE for Teachers</a:t>
            </a:r>
          </a:p>
          <a:p>
            <a:pPr marL="514350" indent="-514350">
              <a:buFont typeface="+mj-lt"/>
              <a:buAutoNum type="arabicPeriod"/>
            </a:pPr>
            <a:r>
              <a:rPr lang="en-US" sz="2800" dirty="0"/>
              <a:t>Questions? | Last Pass</a:t>
            </a:r>
          </a:p>
          <a:p>
            <a:pPr marL="514350" indent="-514350">
              <a:buFont typeface="+mj-lt"/>
              <a:buAutoNum type="arabicPeriod"/>
            </a:pPr>
            <a:endParaRPr lang="en-US" sz="2800" dirty="0"/>
          </a:p>
        </p:txBody>
      </p:sp>
    </p:spTree>
    <p:extLst>
      <p:ext uri="{BB962C8B-B14F-4D97-AF65-F5344CB8AC3E}">
        <p14:creationId xmlns:p14="http://schemas.microsoft.com/office/powerpoint/2010/main" val="172699651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6" y="322939"/>
            <a:ext cx="11518231" cy="1293028"/>
          </a:xfrm>
          <a:scene3d>
            <a:camera prst="orthographicFront"/>
            <a:lightRig rig="threePt" dir="t"/>
          </a:scene3d>
          <a:sp3d>
            <a:bevelT w="152400" h="50800" prst="softRound"/>
          </a:sp3d>
        </p:spPr>
        <p:txBody>
          <a:bodyPr>
            <a:normAutofit/>
          </a:bodyPr>
          <a:lstStyle/>
          <a:p>
            <a:r>
              <a:rPr lang="en-US" sz="6000" b="1" dirty="0"/>
              <a:t>District Training Opportunities</a:t>
            </a:r>
          </a:p>
        </p:txBody>
      </p:sp>
      <p:pic>
        <p:nvPicPr>
          <p:cNvPr id="4" name="Picture 3">
            <a:extLst>
              <a:ext uri="{FF2B5EF4-FFF2-40B4-BE49-F238E27FC236}">
                <a16:creationId xmlns:a16="http://schemas.microsoft.com/office/drawing/2014/main" id="{1B62290E-1796-40BA-9BDF-31E918E761EC}"/>
              </a:ext>
            </a:extLst>
          </p:cNvPr>
          <p:cNvPicPr>
            <a:picLocks noChangeAspect="1"/>
          </p:cNvPicPr>
          <p:nvPr/>
        </p:nvPicPr>
        <p:blipFill>
          <a:blip r:embed="rId3"/>
          <a:stretch>
            <a:fillRect/>
          </a:stretch>
        </p:blipFill>
        <p:spPr>
          <a:xfrm>
            <a:off x="6664064" y="1796716"/>
            <a:ext cx="5287303" cy="3109105"/>
          </a:xfrm>
          <a:prstGeom prst="rect">
            <a:avLst/>
          </a:prstGeom>
          <a:ln>
            <a:solidFill>
              <a:schemeClr val="tx1"/>
            </a:solidFill>
          </a:ln>
        </p:spPr>
      </p:pic>
      <p:pic>
        <p:nvPicPr>
          <p:cNvPr id="5" name="Picture 4">
            <a:extLst>
              <a:ext uri="{FF2B5EF4-FFF2-40B4-BE49-F238E27FC236}">
                <a16:creationId xmlns:a16="http://schemas.microsoft.com/office/drawing/2014/main" id="{A9D3C464-0648-4773-ACE2-A39C2B2C5644}"/>
              </a:ext>
            </a:extLst>
          </p:cNvPr>
          <p:cNvPicPr>
            <a:picLocks noChangeAspect="1"/>
          </p:cNvPicPr>
          <p:nvPr/>
        </p:nvPicPr>
        <p:blipFill>
          <a:blip r:embed="rId4"/>
          <a:stretch>
            <a:fillRect/>
          </a:stretch>
        </p:blipFill>
        <p:spPr>
          <a:xfrm>
            <a:off x="433136" y="1796716"/>
            <a:ext cx="6075319" cy="4245143"/>
          </a:xfrm>
          <a:prstGeom prst="rect">
            <a:avLst/>
          </a:prstGeom>
          <a:ln>
            <a:solidFill>
              <a:schemeClr val="tx1"/>
            </a:solidFill>
          </a:ln>
        </p:spPr>
      </p:pic>
    </p:spTree>
    <p:extLst>
      <p:ext uri="{BB962C8B-B14F-4D97-AF65-F5344CB8AC3E}">
        <p14:creationId xmlns:p14="http://schemas.microsoft.com/office/powerpoint/2010/main" val="363651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D1C01-2BCA-40F5-95EA-17227775D624}"/>
              </a:ext>
            </a:extLst>
          </p:cNvPr>
          <p:cNvPicPr>
            <a:picLocks noChangeAspect="1"/>
          </p:cNvPicPr>
          <p:nvPr/>
        </p:nvPicPr>
        <p:blipFill>
          <a:blip r:embed="rId3"/>
          <a:stretch>
            <a:fillRect/>
          </a:stretch>
        </p:blipFill>
        <p:spPr>
          <a:xfrm>
            <a:off x="901220" y="1607103"/>
            <a:ext cx="4028131" cy="3545194"/>
          </a:xfrm>
          <a:prstGeom prst="rect">
            <a:avLst/>
          </a:prstGeom>
          <a:ln>
            <a:solidFill>
              <a:schemeClr val="tx1"/>
            </a:solidFill>
          </a:ln>
        </p:spPr>
      </p:pic>
      <p:pic>
        <p:nvPicPr>
          <p:cNvPr id="1026" name="7EC7AD9B-570A-495D-ACC1-1F7F05D97C8B" descr="FEDC5EEB-7271-4044-A3C0-DF623A9A6793@hsd1">
            <a:extLst>
              <a:ext uri="{FF2B5EF4-FFF2-40B4-BE49-F238E27FC236}">
                <a16:creationId xmlns:a16="http://schemas.microsoft.com/office/drawing/2014/main" id="{ABF54825-653E-4920-8610-A59BC005E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968" y="1607103"/>
            <a:ext cx="5262811" cy="343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0DF7ED4-D989-4903-A1D8-1B52B450DE18}"/>
              </a:ext>
            </a:extLst>
          </p:cNvPr>
          <p:cNvSpPr>
            <a:spLocks noGrp="1"/>
          </p:cNvSpPr>
          <p:nvPr>
            <p:ph type="title"/>
          </p:nvPr>
        </p:nvSpPr>
        <p:spPr>
          <a:xfrm>
            <a:off x="357353" y="123387"/>
            <a:ext cx="11634950" cy="1325563"/>
          </a:xfrm>
          <a:scene3d>
            <a:camera prst="orthographicFront"/>
            <a:lightRig rig="threePt" dir="t"/>
          </a:scene3d>
          <a:sp3d>
            <a:bevelT w="152400" h="50800" prst="softRound"/>
          </a:sp3d>
        </p:spPr>
        <p:txBody>
          <a:bodyPr>
            <a:noAutofit/>
          </a:bodyPr>
          <a:lstStyle/>
          <a:p>
            <a:r>
              <a:rPr lang="en-US" sz="5400" b="1" dirty="0"/>
              <a:t>Principal &amp; Teacher Learning Modules</a:t>
            </a:r>
          </a:p>
        </p:txBody>
      </p:sp>
      <p:sp>
        <p:nvSpPr>
          <p:cNvPr id="6" name="Rectangle 5">
            <a:extLst>
              <a:ext uri="{FF2B5EF4-FFF2-40B4-BE49-F238E27FC236}">
                <a16:creationId xmlns:a16="http://schemas.microsoft.com/office/drawing/2014/main" id="{E6DEA1EA-BE13-4833-8402-A5D706B3A43B}"/>
              </a:ext>
            </a:extLst>
          </p:cNvPr>
          <p:cNvSpPr/>
          <p:nvPr/>
        </p:nvSpPr>
        <p:spPr>
          <a:xfrm>
            <a:off x="730343" y="2691798"/>
            <a:ext cx="1660633" cy="737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D8FC811-34D6-4C6D-8C13-3E1EB02DE485}"/>
              </a:ext>
            </a:extLst>
          </p:cNvPr>
          <p:cNvCxnSpPr>
            <a:cxnSpLocks/>
          </p:cNvCxnSpPr>
          <p:nvPr/>
        </p:nvCxnSpPr>
        <p:spPr>
          <a:xfrm flipV="1">
            <a:off x="248548" y="3326776"/>
            <a:ext cx="481795" cy="1846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E2AFAFF-2408-40FB-ADFF-C5FBFC616936}"/>
              </a:ext>
            </a:extLst>
          </p:cNvPr>
          <p:cNvSpPr txBox="1"/>
          <p:nvPr/>
        </p:nvSpPr>
        <p:spPr>
          <a:xfrm>
            <a:off x="144687" y="5227606"/>
            <a:ext cx="8514686" cy="1569660"/>
          </a:xfrm>
          <a:prstGeom prst="rect">
            <a:avLst/>
          </a:prstGeom>
          <a:noFill/>
          <a:ln>
            <a:solidFill>
              <a:schemeClr val="tx1"/>
            </a:solidFill>
          </a:ln>
        </p:spPr>
        <p:txBody>
          <a:bodyPr wrap="square" rtlCol="0">
            <a:spAutoFit/>
          </a:bodyPr>
          <a:lstStyle/>
          <a:p>
            <a:r>
              <a:rPr lang="en-US" sz="2400" dirty="0"/>
              <a:t>Anytime/Anywhere there’s an Internet connection educators can access two learning modules, one for principals, the other for teachers. Both learning modules conclude with a quiz. Those getting 80% or higher may receive CEU credit. </a:t>
            </a:r>
          </a:p>
        </p:txBody>
      </p:sp>
    </p:spTree>
    <p:extLst>
      <p:ext uri="{BB962C8B-B14F-4D97-AF65-F5344CB8AC3E}">
        <p14:creationId xmlns:p14="http://schemas.microsoft.com/office/powerpoint/2010/main" val="403870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2297" y="401220"/>
            <a:ext cx="10651503" cy="1325563"/>
          </a:xfrm>
          <a:scene3d>
            <a:camera prst="orthographicFront"/>
            <a:lightRig rig="threePt" dir="t"/>
          </a:scene3d>
          <a:sp3d>
            <a:bevelT w="152400" h="50800" prst="softRound"/>
          </a:sp3d>
        </p:spPr>
        <p:txBody>
          <a:bodyPr>
            <a:normAutofit/>
          </a:bodyPr>
          <a:lstStyle/>
          <a:p>
            <a:r>
              <a:rPr lang="en-US" sz="6000" b="1" dirty="0"/>
              <a:t>Agenda</a:t>
            </a:r>
          </a:p>
        </p:txBody>
      </p:sp>
      <p:sp>
        <p:nvSpPr>
          <p:cNvPr id="3" name="Content Placeholder 2"/>
          <p:cNvSpPr>
            <a:spLocks noGrp="1"/>
          </p:cNvSpPr>
          <p:nvPr>
            <p:ph idx="1"/>
          </p:nvPr>
        </p:nvSpPr>
        <p:spPr>
          <a:xfrm>
            <a:off x="702297" y="2057401"/>
            <a:ext cx="10651503" cy="3836267"/>
          </a:xfrm>
        </p:spPr>
        <p:txBody>
          <a:bodyPr>
            <a:normAutofit fontScale="92500" lnSpcReduction="20000"/>
          </a:bodyPr>
          <a:lstStyle/>
          <a:p>
            <a:pPr marL="514350" indent="-514350">
              <a:buFont typeface="+mj-lt"/>
              <a:buAutoNum type="arabicPeriod"/>
            </a:pPr>
            <a:r>
              <a:rPr lang="en-US" sz="2800" dirty="0"/>
              <a:t>Introductions &amp; Welcome</a:t>
            </a:r>
          </a:p>
          <a:p>
            <a:pPr marL="514350" indent="-514350">
              <a:buFont typeface="+mj-lt"/>
              <a:buAutoNum type="arabicPeriod"/>
            </a:pPr>
            <a:r>
              <a:rPr lang="en-US" sz="2800" dirty="0"/>
              <a:t>Roster Verification Overview/Rationale</a:t>
            </a:r>
          </a:p>
          <a:p>
            <a:pPr marL="514350" indent="-514350">
              <a:buFont typeface="+mj-lt"/>
              <a:buAutoNum type="arabicPeriod"/>
            </a:pPr>
            <a:r>
              <a:rPr lang="en-US" sz="2800" dirty="0"/>
              <a:t>ESC Roster Verification “Nuances”</a:t>
            </a:r>
          </a:p>
          <a:p>
            <a:pPr marL="514350" indent="-514350">
              <a:buFont typeface="+mj-lt"/>
              <a:buAutoNum type="arabicPeriod"/>
            </a:pPr>
            <a:r>
              <a:rPr lang="en-US" sz="2800" dirty="0"/>
              <a:t>2018 Guidelines and FAQs</a:t>
            </a:r>
          </a:p>
          <a:p>
            <a:pPr marL="514350" indent="-514350">
              <a:buFont typeface="+mj-lt"/>
              <a:buAutoNum type="arabicPeriod"/>
            </a:pPr>
            <a:r>
              <a:rPr lang="en-US" sz="2800" dirty="0"/>
              <a:t>Training Resources</a:t>
            </a:r>
          </a:p>
          <a:p>
            <a:pPr marL="514350" indent="-514350">
              <a:buFont typeface="+mj-lt"/>
              <a:buAutoNum type="arabicPeriod"/>
            </a:pPr>
            <a:r>
              <a:rPr lang="en-US" sz="3500" b="1" dirty="0">
                <a:solidFill>
                  <a:srgbClr val="0070C0"/>
                </a:solidFill>
              </a:rPr>
              <a:t>Support Resources</a:t>
            </a:r>
          </a:p>
          <a:p>
            <a:pPr marL="514350" indent="-514350">
              <a:buFont typeface="+mj-lt"/>
              <a:buAutoNum type="arabicPeriod"/>
            </a:pPr>
            <a:r>
              <a:rPr lang="en-US" sz="2800" dirty="0"/>
              <a:t>BFK Link® CE for Principals/Supervisors</a:t>
            </a:r>
          </a:p>
          <a:p>
            <a:pPr marL="514350" indent="-514350">
              <a:buFont typeface="+mj-lt"/>
              <a:buAutoNum type="arabicPeriod"/>
            </a:pPr>
            <a:r>
              <a:rPr lang="en-US" sz="2800" dirty="0"/>
              <a:t>BFK Link® CE for Teachers</a:t>
            </a:r>
          </a:p>
          <a:p>
            <a:pPr marL="514350" indent="-514350">
              <a:buFont typeface="+mj-lt"/>
              <a:buAutoNum type="arabicPeriod"/>
            </a:pPr>
            <a:r>
              <a:rPr lang="en-US" sz="2800" dirty="0"/>
              <a:t>Questions? | Last Pass</a:t>
            </a:r>
          </a:p>
          <a:p>
            <a:pPr marL="514350" indent="-514350">
              <a:buFont typeface="+mj-lt"/>
              <a:buAutoNum type="arabicPeriod"/>
            </a:pPr>
            <a:endParaRPr lang="en-US" sz="2800" dirty="0"/>
          </a:p>
        </p:txBody>
      </p:sp>
    </p:spTree>
    <p:extLst>
      <p:ext uri="{BB962C8B-B14F-4D97-AF65-F5344CB8AC3E}">
        <p14:creationId xmlns:p14="http://schemas.microsoft.com/office/powerpoint/2010/main" val="255846258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7675" y="233792"/>
            <a:ext cx="11105146" cy="1036278"/>
          </a:xfrm>
          <a:scene3d>
            <a:camera prst="orthographicFront"/>
            <a:lightRig rig="threePt" dir="t"/>
          </a:scene3d>
          <a:sp3d>
            <a:bevelT w="152400" h="50800" prst="softRound"/>
          </a:sp3d>
        </p:spPr>
        <p:txBody>
          <a:bodyPr>
            <a:normAutofit/>
          </a:bodyPr>
          <a:lstStyle/>
          <a:p>
            <a:r>
              <a:rPr lang="en-US" sz="6000" b="1" dirty="0"/>
              <a:t>Accessing Support</a:t>
            </a:r>
          </a:p>
        </p:txBody>
      </p:sp>
      <p:sp>
        <p:nvSpPr>
          <p:cNvPr id="8" name="TextBox 7"/>
          <p:cNvSpPr txBox="1"/>
          <p:nvPr/>
        </p:nvSpPr>
        <p:spPr>
          <a:xfrm>
            <a:off x="6190248" y="1581796"/>
            <a:ext cx="5552573" cy="1631216"/>
          </a:xfrm>
          <a:prstGeom prst="rect">
            <a:avLst/>
          </a:prstGeom>
          <a:noFill/>
        </p:spPr>
        <p:txBody>
          <a:bodyPr wrap="square" rtlCol="0">
            <a:spAutoFit/>
          </a:bodyPr>
          <a:lstStyle/>
          <a:p>
            <a:r>
              <a:rPr lang="en-US" sz="2000" b="1" dirty="0"/>
              <a:t>Preference is for users to submit help desk tickets, however…</a:t>
            </a:r>
          </a:p>
          <a:p>
            <a:endParaRPr lang="en-US" sz="2000" b="1" dirty="0"/>
          </a:p>
          <a:p>
            <a:r>
              <a:rPr lang="en-US" sz="2000" b="1" dirty="0"/>
              <a:t>Phone support is also available at 844-K12-Ohio </a:t>
            </a:r>
            <a:br>
              <a:rPr lang="en-US" sz="2000" b="1" dirty="0"/>
            </a:br>
            <a:r>
              <a:rPr lang="en-US" sz="2000" b="1" dirty="0"/>
              <a:t>                      844-512-6446</a:t>
            </a:r>
          </a:p>
        </p:txBody>
      </p:sp>
      <p:pic>
        <p:nvPicPr>
          <p:cNvPr id="5" name="Picture 4">
            <a:extLst>
              <a:ext uri="{FF2B5EF4-FFF2-40B4-BE49-F238E27FC236}">
                <a16:creationId xmlns:a16="http://schemas.microsoft.com/office/drawing/2014/main" id="{709912FE-2053-4AF9-9EF6-BF55FCA464A1}"/>
              </a:ext>
            </a:extLst>
          </p:cNvPr>
          <p:cNvPicPr>
            <a:picLocks noChangeAspect="1"/>
          </p:cNvPicPr>
          <p:nvPr/>
        </p:nvPicPr>
        <p:blipFill>
          <a:blip r:embed="rId4"/>
          <a:stretch>
            <a:fillRect/>
          </a:stretch>
        </p:blipFill>
        <p:spPr>
          <a:xfrm>
            <a:off x="1232709" y="1581796"/>
            <a:ext cx="4428001" cy="5042412"/>
          </a:xfrm>
          <a:prstGeom prst="rect">
            <a:avLst/>
          </a:prstGeom>
          <a:ln>
            <a:solidFill>
              <a:schemeClr val="tx1"/>
            </a:solidFill>
          </a:ln>
        </p:spPr>
      </p:pic>
      <p:sp>
        <p:nvSpPr>
          <p:cNvPr id="3" name="TextBox 2">
            <a:extLst>
              <a:ext uri="{FF2B5EF4-FFF2-40B4-BE49-F238E27FC236}">
                <a16:creationId xmlns:a16="http://schemas.microsoft.com/office/drawing/2014/main" id="{F8D36472-8E67-479C-AE7B-8D04C0224F83}"/>
              </a:ext>
            </a:extLst>
          </p:cNvPr>
          <p:cNvSpPr txBox="1"/>
          <p:nvPr/>
        </p:nvSpPr>
        <p:spPr>
          <a:xfrm>
            <a:off x="6625538" y="3460322"/>
            <a:ext cx="3786872" cy="1815882"/>
          </a:xfrm>
          <a:prstGeom prst="rect">
            <a:avLst/>
          </a:prstGeom>
          <a:noFill/>
          <a:ln>
            <a:solidFill>
              <a:schemeClr val="tx1"/>
            </a:solidFill>
          </a:ln>
        </p:spPr>
        <p:txBody>
          <a:bodyPr wrap="square" rtlCol="0">
            <a:spAutoFit/>
          </a:bodyPr>
          <a:lstStyle/>
          <a:p>
            <a:r>
              <a:rPr lang="en-US" sz="2800" dirty="0"/>
              <a:t>Here you will find </a:t>
            </a:r>
            <a:r>
              <a:rPr lang="en-US" sz="2800" b="1" dirty="0"/>
              <a:t>step-through</a:t>
            </a:r>
            <a:r>
              <a:rPr lang="en-US" sz="2800" dirty="0"/>
              <a:t> help as well as the support ticket if needed.</a:t>
            </a:r>
          </a:p>
        </p:txBody>
      </p:sp>
      <p:cxnSp>
        <p:nvCxnSpPr>
          <p:cNvPr id="6" name="Straight Arrow Connector 5">
            <a:extLst>
              <a:ext uri="{FF2B5EF4-FFF2-40B4-BE49-F238E27FC236}">
                <a16:creationId xmlns:a16="http://schemas.microsoft.com/office/drawing/2014/main" id="{BB374315-73D9-44AD-B73D-365BF0B6239A}"/>
              </a:ext>
            </a:extLst>
          </p:cNvPr>
          <p:cNvCxnSpPr>
            <a:cxnSpLocks/>
          </p:cNvCxnSpPr>
          <p:nvPr/>
        </p:nvCxnSpPr>
        <p:spPr>
          <a:xfrm flipH="1">
            <a:off x="3088640" y="3637280"/>
            <a:ext cx="3536898" cy="1219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679A2A2-C15D-4032-907E-BBE2E06055E8}"/>
              </a:ext>
            </a:extLst>
          </p:cNvPr>
          <p:cNvCxnSpPr>
            <a:cxnSpLocks/>
          </p:cNvCxnSpPr>
          <p:nvPr/>
        </p:nvCxnSpPr>
        <p:spPr>
          <a:xfrm flipH="1">
            <a:off x="5323840" y="3789680"/>
            <a:ext cx="1301698" cy="6670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89411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dirty="0"/>
              <a:t>Agenda</a:t>
            </a:r>
          </a:p>
        </p:txBody>
      </p:sp>
      <p:sp>
        <p:nvSpPr>
          <p:cNvPr id="3" name="Content Placeholder 2"/>
          <p:cNvSpPr>
            <a:spLocks noGrp="1"/>
          </p:cNvSpPr>
          <p:nvPr>
            <p:ph idx="1"/>
          </p:nvPr>
        </p:nvSpPr>
        <p:spPr>
          <a:xfrm>
            <a:off x="838200" y="2057401"/>
            <a:ext cx="10515600" cy="3836267"/>
          </a:xfrm>
        </p:spPr>
        <p:txBody>
          <a:bodyPr>
            <a:normAutofit fontScale="92500" lnSpcReduction="20000"/>
          </a:bodyPr>
          <a:lstStyle/>
          <a:p>
            <a:pPr marL="514350" indent="-514350">
              <a:buFont typeface="+mj-lt"/>
              <a:buAutoNum type="arabicPeriod"/>
            </a:pPr>
            <a:r>
              <a:rPr lang="en-US" sz="2800" dirty="0"/>
              <a:t>Introductions &amp; Welcome</a:t>
            </a:r>
          </a:p>
          <a:p>
            <a:pPr marL="514350" indent="-514350">
              <a:buFont typeface="+mj-lt"/>
              <a:buAutoNum type="arabicPeriod"/>
            </a:pPr>
            <a:r>
              <a:rPr lang="en-US" sz="2800" dirty="0"/>
              <a:t>Roster Verification Overview/Rationale</a:t>
            </a:r>
          </a:p>
          <a:p>
            <a:pPr marL="514350" indent="-514350">
              <a:buFont typeface="+mj-lt"/>
              <a:buAutoNum type="arabicPeriod"/>
            </a:pPr>
            <a:r>
              <a:rPr lang="en-US" sz="2800" dirty="0"/>
              <a:t>ESC Roster Verification “Nuances”</a:t>
            </a:r>
          </a:p>
          <a:p>
            <a:pPr marL="514350" indent="-514350">
              <a:buFont typeface="+mj-lt"/>
              <a:buAutoNum type="arabicPeriod"/>
            </a:pPr>
            <a:r>
              <a:rPr lang="en-US" sz="2800" dirty="0"/>
              <a:t>2018 Guidelines and FAQs</a:t>
            </a:r>
          </a:p>
          <a:p>
            <a:pPr marL="514350" indent="-514350">
              <a:buFont typeface="+mj-lt"/>
              <a:buAutoNum type="arabicPeriod"/>
            </a:pPr>
            <a:r>
              <a:rPr lang="en-US" sz="2800" dirty="0"/>
              <a:t>Training Resources</a:t>
            </a:r>
          </a:p>
          <a:p>
            <a:pPr marL="514350" indent="-514350">
              <a:buFont typeface="+mj-lt"/>
              <a:buAutoNum type="arabicPeriod"/>
            </a:pPr>
            <a:r>
              <a:rPr lang="en-US" sz="2800" dirty="0"/>
              <a:t>Support Resources</a:t>
            </a:r>
          </a:p>
          <a:p>
            <a:pPr marL="514350" indent="-514350">
              <a:buFont typeface="+mj-lt"/>
              <a:buAutoNum type="arabicPeriod"/>
            </a:pPr>
            <a:r>
              <a:rPr lang="en-US" sz="3500" b="1" dirty="0">
                <a:solidFill>
                  <a:srgbClr val="0070C0"/>
                </a:solidFill>
              </a:rPr>
              <a:t>BFK•Link®CE for Principals (or ESC Supervisors)</a:t>
            </a:r>
          </a:p>
          <a:p>
            <a:pPr marL="514350" indent="-514350">
              <a:buFont typeface="+mj-lt"/>
              <a:buAutoNum type="arabicPeriod"/>
            </a:pPr>
            <a:r>
              <a:rPr lang="en-US" sz="2800" dirty="0"/>
              <a:t>BFK•Link®CE CE for Teachers</a:t>
            </a:r>
          </a:p>
          <a:p>
            <a:pPr marL="514350" indent="-514350">
              <a:buFont typeface="+mj-lt"/>
              <a:buAutoNum type="arabicPeriod"/>
            </a:pPr>
            <a:r>
              <a:rPr lang="en-US" sz="2800" dirty="0"/>
              <a:t>Questions? | Last Pass</a:t>
            </a:r>
          </a:p>
          <a:p>
            <a:pPr marL="514350" indent="-514350">
              <a:buFont typeface="+mj-lt"/>
              <a:buAutoNum type="arabicPeriod"/>
            </a:pPr>
            <a:endParaRPr lang="en-US" sz="2800" dirty="0"/>
          </a:p>
        </p:txBody>
      </p:sp>
    </p:spTree>
    <p:extLst>
      <p:ext uri="{BB962C8B-B14F-4D97-AF65-F5344CB8AC3E}">
        <p14:creationId xmlns:p14="http://schemas.microsoft.com/office/powerpoint/2010/main" val="3569568422"/>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5" y="211167"/>
            <a:ext cx="11490869" cy="1325563"/>
          </a:xfrm>
          <a:scene3d>
            <a:camera prst="orthographicFront"/>
            <a:lightRig rig="threePt" dir="t"/>
          </a:scene3d>
          <a:sp3d>
            <a:bevelT w="152400" h="50800" prst="softRound"/>
          </a:sp3d>
        </p:spPr>
        <p:txBody>
          <a:bodyPr>
            <a:normAutofit fontScale="90000"/>
          </a:bodyPr>
          <a:lstStyle/>
          <a:p>
            <a:br>
              <a:rPr lang="en-US" dirty="0">
                <a:latin typeface="Arial Black" panose="020B0A04020102020204" pitchFamily="34" charset="0"/>
              </a:rPr>
            </a:br>
            <a:r>
              <a:rPr lang="en-US" sz="6700" b="1" dirty="0" err="1"/>
              <a:t>BFK•Link®CE</a:t>
            </a:r>
            <a:r>
              <a:rPr lang="en-US" sz="6700" b="1" dirty="0"/>
              <a:t> –Login  </a:t>
            </a:r>
            <a:br>
              <a:rPr lang="en-US" dirty="0"/>
            </a:br>
            <a:endParaRPr lang="en-US" dirty="0"/>
          </a:p>
        </p:txBody>
      </p:sp>
      <p:pic>
        <p:nvPicPr>
          <p:cNvPr id="4" name="Picture 3">
            <a:extLst>
              <a:ext uri="{FF2B5EF4-FFF2-40B4-BE49-F238E27FC236}">
                <a16:creationId xmlns:a16="http://schemas.microsoft.com/office/drawing/2014/main" id="{D516A208-9E3B-4357-9F73-4782BEB1EA43}"/>
              </a:ext>
            </a:extLst>
          </p:cNvPr>
          <p:cNvPicPr>
            <a:picLocks noChangeAspect="1"/>
          </p:cNvPicPr>
          <p:nvPr/>
        </p:nvPicPr>
        <p:blipFill>
          <a:blip r:embed="rId3"/>
          <a:stretch>
            <a:fillRect/>
          </a:stretch>
        </p:blipFill>
        <p:spPr>
          <a:xfrm>
            <a:off x="700794" y="1701039"/>
            <a:ext cx="4343156" cy="4945794"/>
          </a:xfrm>
          <a:prstGeom prst="rect">
            <a:avLst/>
          </a:prstGeom>
          <a:ln>
            <a:solidFill>
              <a:schemeClr val="tx1"/>
            </a:solidFill>
          </a:ln>
        </p:spPr>
      </p:pic>
      <p:sp>
        <p:nvSpPr>
          <p:cNvPr id="3" name="TextBox 2">
            <a:extLst>
              <a:ext uri="{FF2B5EF4-FFF2-40B4-BE49-F238E27FC236}">
                <a16:creationId xmlns:a16="http://schemas.microsoft.com/office/drawing/2014/main" id="{1BE14C8C-6345-46C8-A071-7365B57C3BB5}"/>
              </a:ext>
            </a:extLst>
          </p:cNvPr>
          <p:cNvSpPr txBox="1"/>
          <p:nvPr/>
        </p:nvSpPr>
        <p:spPr>
          <a:xfrm>
            <a:off x="5255482" y="1701039"/>
            <a:ext cx="6714845" cy="3816429"/>
          </a:xfrm>
          <a:prstGeom prst="rect">
            <a:avLst/>
          </a:prstGeom>
          <a:noFill/>
          <a:ln>
            <a:solidFill>
              <a:schemeClr val="tx1"/>
            </a:solidFill>
          </a:ln>
        </p:spPr>
        <p:txBody>
          <a:bodyPr wrap="square" rtlCol="0">
            <a:spAutoFit/>
          </a:bodyPr>
          <a:lstStyle/>
          <a:p>
            <a:r>
              <a:rPr lang="en-US" sz="2800" dirty="0">
                <a:solidFill>
                  <a:srgbClr val="FF0000"/>
                </a:solidFill>
              </a:rPr>
              <a:t>This link will be available on April 2, 2018</a:t>
            </a:r>
          </a:p>
          <a:p>
            <a:endParaRPr lang="en-US" sz="2800" dirty="0"/>
          </a:p>
          <a:p>
            <a:r>
              <a:rPr lang="en-US" sz="2800" dirty="0"/>
              <a:t>1. Type in your district provided email address.  </a:t>
            </a:r>
          </a:p>
          <a:p>
            <a:r>
              <a:rPr lang="en-US" sz="2800" dirty="0"/>
              <a:t>2. Click on “GO”—Your school will be displayed on the right.</a:t>
            </a:r>
          </a:p>
          <a:p>
            <a:r>
              <a:rPr lang="en-US" sz="2800" dirty="0"/>
              <a:t>3. Click on the button with the appropriate school you need to access.</a:t>
            </a:r>
          </a:p>
          <a:p>
            <a:endParaRPr lang="en-US" dirty="0"/>
          </a:p>
        </p:txBody>
      </p:sp>
      <p:cxnSp>
        <p:nvCxnSpPr>
          <p:cNvPr id="6" name="Straight Arrow Connector 5">
            <a:extLst>
              <a:ext uri="{FF2B5EF4-FFF2-40B4-BE49-F238E27FC236}">
                <a16:creationId xmlns:a16="http://schemas.microsoft.com/office/drawing/2014/main" id="{DC21E59B-189F-45F8-81DD-93B509AE2A8A}"/>
              </a:ext>
            </a:extLst>
          </p:cNvPr>
          <p:cNvCxnSpPr>
            <a:cxnSpLocks/>
          </p:cNvCxnSpPr>
          <p:nvPr/>
        </p:nvCxnSpPr>
        <p:spPr>
          <a:xfrm flipH="1">
            <a:off x="2807440" y="2560320"/>
            <a:ext cx="2578671" cy="1613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37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3">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device&#10;&#10;Description generated with high confidence">
            <a:extLst>
              <a:ext uri="{FF2B5EF4-FFF2-40B4-BE49-F238E27FC236}">
                <a16:creationId xmlns:a16="http://schemas.microsoft.com/office/drawing/2014/main" id="{6C725AC8-AD49-4071-A598-830C0596F3C9}"/>
              </a:ext>
            </a:extLst>
          </p:cNvPr>
          <p:cNvPicPr>
            <a:picLocks noChangeAspect="1"/>
          </p:cNvPicPr>
          <p:nvPr/>
        </p:nvPicPr>
        <p:blipFill>
          <a:blip r:embed="rId4"/>
          <a:stretch>
            <a:fillRect/>
          </a:stretch>
        </p:blipFill>
        <p:spPr>
          <a:xfrm>
            <a:off x="320040" y="321960"/>
            <a:ext cx="5455917" cy="3969179"/>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EA907A93-4E74-4EFA-800F-3F47F189D50D}"/>
              </a:ext>
            </a:extLst>
          </p:cNvPr>
          <p:cNvPicPr>
            <a:picLocks noChangeAspect="1"/>
          </p:cNvPicPr>
          <p:nvPr/>
        </p:nvPicPr>
        <p:blipFill>
          <a:blip r:embed="rId5"/>
          <a:stretch>
            <a:fillRect/>
          </a:stretch>
        </p:blipFill>
        <p:spPr>
          <a:xfrm>
            <a:off x="6416043" y="356059"/>
            <a:ext cx="5455917" cy="3900980"/>
          </a:xfrm>
          <a:prstGeom prst="rect">
            <a:avLst/>
          </a:prstGeom>
        </p:spPr>
      </p:pic>
      <p:sp>
        <p:nvSpPr>
          <p:cNvPr id="2" name="Title 1"/>
          <p:cNvSpPr>
            <a:spLocks noGrp="1"/>
          </p:cNvSpPr>
          <p:nvPr>
            <p:ph type="title"/>
          </p:nvPr>
        </p:nvSpPr>
        <p:spPr>
          <a:xfrm>
            <a:off x="527538" y="4756638"/>
            <a:ext cx="11139854" cy="930447"/>
          </a:xfrm>
          <a:scene3d>
            <a:camera prst="orthographicFront"/>
            <a:lightRig rig="threePt" dir="t"/>
          </a:scene3d>
        </p:spPr>
        <p:txBody>
          <a:bodyPr vert="horz" lIns="91440" tIns="45720" rIns="91440" bIns="45720" rtlCol="0" anchor="b">
            <a:normAutofit/>
          </a:bodyPr>
          <a:lstStyle/>
          <a:p>
            <a:pPr algn="ctr"/>
            <a:r>
              <a:rPr lang="en-US" sz="5400" b="1"/>
              <a:t>District Coordinators &amp; Principals</a:t>
            </a:r>
          </a:p>
        </p:txBody>
      </p:sp>
      <p:sp>
        <p:nvSpPr>
          <p:cNvPr id="8" name="Rectangle 7">
            <a:extLst>
              <a:ext uri="{FF2B5EF4-FFF2-40B4-BE49-F238E27FC236}">
                <a16:creationId xmlns:a16="http://schemas.microsoft.com/office/drawing/2014/main" id="{264F2945-A30E-4695-B255-22BA3B584ABE}"/>
              </a:ext>
            </a:extLst>
          </p:cNvPr>
          <p:cNvSpPr/>
          <p:nvPr/>
        </p:nvSpPr>
        <p:spPr>
          <a:xfrm rot="20814869">
            <a:off x="2140617" y="2075355"/>
            <a:ext cx="2931235" cy="389236"/>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481869"/>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87300" y="210421"/>
            <a:ext cx="11376379" cy="1114761"/>
          </a:xfrm>
          <a:scene3d>
            <a:camera prst="orthographicFront"/>
            <a:lightRig rig="threePt" dir="t"/>
          </a:scene3d>
          <a:sp3d>
            <a:bevelT w="152400" h="50800" prst="softRound"/>
          </a:sp3d>
        </p:spPr>
        <p:txBody>
          <a:bodyPr>
            <a:normAutofit/>
          </a:bodyPr>
          <a:lstStyle/>
          <a:p>
            <a:r>
              <a:rPr lang="en-US" sz="6000" b="1" dirty="0"/>
              <a:t>BFK•Link® CE</a:t>
            </a:r>
          </a:p>
        </p:txBody>
      </p:sp>
      <p:sp>
        <p:nvSpPr>
          <p:cNvPr id="6" name="TextBox 5"/>
          <p:cNvSpPr txBox="1"/>
          <p:nvPr/>
        </p:nvSpPr>
        <p:spPr>
          <a:xfrm>
            <a:off x="287300" y="1711644"/>
            <a:ext cx="3711746" cy="369332"/>
          </a:xfrm>
          <a:prstGeom prst="rect">
            <a:avLst/>
          </a:prstGeom>
          <a:noFill/>
        </p:spPr>
        <p:txBody>
          <a:bodyPr wrap="square" rtlCol="0">
            <a:spAutoFit/>
          </a:bodyPr>
          <a:lstStyle/>
          <a:p>
            <a:endParaRPr lang="en-US" dirty="0"/>
          </a:p>
        </p:txBody>
      </p:sp>
      <p:sp>
        <p:nvSpPr>
          <p:cNvPr id="7" name="TextBox 6"/>
          <p:cNvSpPr txBox="1"/>
          <p:nvPr/>
        </p:nvSpPr>
        <p:spPr>
          <a:xfrm>
            <a:off x="740920" y="1896310"/>
            <a:ext cx="3343564" cy="3785652"/>
          </a:xfrm>
          <a:prstGeom prst="rect">
            <a:avLst/>
          </a:prstGeom>
          <a:noFill/>
        </p:spPr>
        <p:txBody>
          <a:bodyPr wrap="square" rtlCol="0">
            <a:spAutoFit/>
          </a:bodyPr>
          <a:lstStyle/>
          <a:p>
            <a:r>
              <a:rPr lang="en-US" sz="2000" dirty="0"/>
              <a:t>BFK•Link® CE is the online application principals and teachers use for roster verification. Their username is their school email address. </a:t>
            </a:r>
            <a:r>
              <a:rPr lang="en-US" sz="2400" b="1" u="sng" dirty="0">
                <a:solidFill>
                  <a:srgbClr val="0070C0"/>
                </a:solidFill>
              </a:rPr>
              <a:t>Everyone</a:t>
            </a:r>
            <a:r>
              <a:rPr lang="en-US" sz="2400" b="1" dirty="0">
                <a:solidFill>
                  <a:srgbClr val="0070C0"/>
                </a:solidFill>
              </a:rPr>
              <a:t> must use the “Forgot Password” link to establish their password the first time they log in. </a:t>
            </a:r>
            <a:br>
              <a:rPr lang="en-US" sz="2000" dirty="0"/>
            </a:br>
            <a:endParaRPr lang="en-US" sz="2000" dirty="0"/>
          </a:p>
        </p:txBody>
      </p:sp>
      <p:pic>
        <p:nvPicPr>
          <p:cNvPr id="8" name="Picture 7">
            <a:extLst>
              <a:ext uri="{FF2B5EF4-FFF2-40B4-BE49-F238E27FC236}">
                <a16:creationId xmlns:a16="http://schemas.microsoft.com/office/drawing/2014/main" id="{1C596A50-1D2C-4040-9D39-BF164EA4E716}"/>
              </a:ext>
            </a:extLst>
          </p:cNvPr>
          <p:cNvPicPr>
            <a:picLocks noChangeAspect="1"/>
          </p:cNvPicPr>
          <p:nvPr/>
        </p:nvPicPr>
        <p:blipFill>
          <a:blip r:embed="rId4"/>
          <a:stretch>
            <a:fillRect/>
          </a:stretch>
        </p:blipFill>
        <p:spPr>
          <a:xfrm>
            <a:off x="3999046" y="2538501"/>
            <a:ext cx="7875034" cy="2480195"/>
          </a:xfrm>
          <a:prstGeom prst="rect">
            <a:avLst/>
          </a:prstGeom>
          <a:ln>
            <a:solidFill>
              <a:schemeClr val="tx1"/>
            </a:solidFill>
          </a:ln>
        </p:spPr>
      </p:pic>
      <p:cxnSp>
        <p:nvCxnSpPr>
          <p:cNvPr id="9" name="Straight Arrow Connector 8"/>
          <p:cNvCxnSpPr>
            <a:cxnSpLocks/>
          </p:cNvCxnSpPr>
          <p:nvPr/>
        </p:nvCxnSpPr>
        <p:spPr>
          <a:xfrm flipV="1">
            <a:off x="3454564" y="4165600"/>
            <a:ext cx="1605116" cy="1684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09668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7" y="260583"/>
            <a:ext cx="11438965" cy="1325563"/>
          </a:xfrm>
          <a:scene3d>
            <a:camera prst="orthographicFront"/>
            <a:lightRig rig="threePt" dir="t"/>
          </a:scene3d>
          <a:sp3d>
            <a:bevelT w="152400" h="50800" prst="softRound"/>
          </a:sp3d>
        </p:spPr>
        <p:txBody>
          <a:bodyPr>
            <a:noAutofit/>
          </a:bodyPr>
          <a:lstStyle/>
          <a:p>
            <a:r>
              <a:rPr lang="en-US" sz="6000" b="1" dirty="0"/>
              <a:t>Password Reset</a:t>
            </a:r>
            <a:r>
              <a:rPr lang="en-US" sz="3200" dirty="0"/>
              <a:t>—as a rule; ask the user to go to </a:t>
            </a:r>
            <a:r>
              <a:rPr lang="en-US" sz="3200" dirty="0" err="1"/>
              <a:t>BFK•Link</a:t>
            </a:r>
            <a:r>
              <a:rPr lang="en-US" sz="3200" dirty="0"/>
              <a:t>® CE to reset their own password</a:t>
            </a:r>
          </a:p>
        </p:txBody>
      </p:sp>
      <p:pic>
        <p:nvPicPr>
          <p:cNvPr id="3" name="Picture 2">
            <a:extLst>
              <a:ext uri="{FF2B5EF4-FFF2-40B4-BE49-F238E27FC236}">
                <a16:creationId xmlns:a16="http://schemas.microsoft.com/office/drawing/2014/main" id="{DF5BD9E8-2262-430F-96E8-38C12FB28048}"/>
              </a:ext>
            </a:extLst>
          </p:cNvPr>
          <p:cNvPicPr>
            <a:picLocks noChangeAspect="1"/>
          </p:cNvPicPr>
          <p:nvPr/>
        </p:nvPicPr>
        <p:blipFill>
          <a:blip r:embed="rId3"/>
          <a:stretch>
            <a:fillRect/>
          </a:stretch>
        </p:blipFill>
        <p:spPr>
          <a:xfrm>
            <a:off x="483476" y="2077069"/>
            <a:ext cx="8618483" cy="1889910"/>
          </a:xfrm>
          <a:prstGeom prst="rect">
            <a:avLst/>
          </a:prstGeom>
          <a:ln>
            <a:solidFill>
              <a:schemeClr val="tx1"/>
            </a:solidFill>
          </a:ln>
        </p:spPr>
      </p:pic>
      <p:cxnSp>
        <p:nvCxnSpPr>
          <p:cNvPr id="9" name="Straight Arrow Connector 8"/>
          <p:cNvCxnSpPr>
            <a:cxnSpLocks/>
          </p:cNvCxnSpPr>
          <p:nvPr/>
        </p:nvCxnSpPr>
        <p:spPr>
          <a:xfrm flipH="1">
            <a:off x="2007476" y="1586146"/>
            <a:ext cx="1576552" cy="19978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D57D1A4-4242-4BEF-B4C4-E7C54C7DF10D}"/>
              </a:ext>
            </a:extLst>
          </p:cNvPr>
          <p:cNvPicPr>
            <a:picLocks noChangeAspect="1"/>
          </p:cNvPicPr>
          <p:nvPr/>
        </p:nvPicPr>
        <p:blipFill>
          <a:blip r:embed="rId4"/>
          <a:stretch>
            <a:fillRect/>
          </a:stretch>
        </p:blipFill>
        <p:spPr>
          <a:xfrm>
            <a:off x="520261" y="4395896"/>
            <a:ext cx="8544911" cy="1651729"/>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90F2FBAE-D7B5-4F41-A94B-3ED9EA30CCB1}"/>
              </a:ext>
            </a:extLst>
          </p:cNvPr>
          <p:cNvCxnSpPr>
            <a:cxnSpLocks/>
          </p:cNvCxnSpPr>
          <p:nvPr/>
        </p:nvCxnSpPr>
        <p:spPr>
          <a:xfrm flipH="1">
            <a:off x="3284485" y="3846786"/>
            <a:ext cx="6385960" cy="1597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5387C0-286F-478D-956C-94BE3A349AAF}"/>
              </a:ext>
            </a:extLst>
          </p:cNvPr>
          <p:cNvSpPr txBox="1"/>
          <p:nvPr/>
        </p:nvSpPr>
        <p:spPr>
          <a:xfrm>
            <a:off x="9633658" y="2247321"/>
            <a:ext cx="2364827" cy="2862322"/>
          </a:xfrm>
          <a:prstGeom prst="rect">
            <a:avLst/>
          </a:prstGeom>
          <a:noFill/>
          <a:ln>
            <a:solidFill>
              <a:schemeClr val="tx1"/>
            </a:solidFill>
          </a:ln>
        </p:spPr>
        <p:txBody>
          <a:bodyPr wrap="square" rtlCol="0">
            <a:spAutoFit/>
          </a:bodyPr>
          <a:lstStyle/>
          <a:p>
            <a:r>
              <a:rPr lang="en-US" dirty="0"/>
              <a:t>NOTE:  All users need to click on “Forgot Password” the first time they login to BFK Link CE.</a:t>
            </a:r>
          </a:p>
          <a:p>
            <a:endParaRPr lang="en-US" dirty="0"/>
          </a:p>
          <a:p>
            <a:r>
              <a:rPr lang="en-US" dirty="0"/>
              <a:t>User enters their email address and the password is reset for them.</a:t>
            </a:r>
          </a:p>
        </p:txBody>
      </p:sp>
    </p:spTree>
    <p:extLst>
      <p:ext uri="{BB962C8B-B14F-4D97-AF65-F5344CB8AC3E}">
        <p14:creationId xmlns:p14="http://schemas.microsoft.com/office/powerpoint/2010/main" val="1247221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9521" y="153498"/>
            <a:ext cx="11032958" cy="1040571"/>
          </a:xfrm>
          <a:scene3d>
            <a:camera prst="orthographicFront"/>
            <a:lightRig rig="threePt" dir="t"/>
          </a:scene3d>
          <a:sp3d>
            <a:bevelT w="152400" h="50800" prst="softRound"/>
          </a:sp3d>
        </p:spPr>
        <p:txBody>
          <a:bodyPr>
            <a:normAutofit/>
          </a:bodyPr>
          <a:lstStyle/>
          <a:p>
            <a:r>
              <a:rPr lang="en-US" sz="5400" b="1" dirty="0"/>
              <a:t>Building Support Team &amp; Resources </a:t>
            </a:r>
          </a:p>
        </p:txBody>
      </p:sp>
      <p:sp>
        <p:nvSpPr>
          <p:cNvPr id="3" name="Content Placeholder 2"/>
          <p:cNvSpPr>
            <a:spLocks noGrp="1"/>
          </p:cNvSpPr>
          <p:nvPr>
            <p:ph idx="1"/>
          </p:nvPr>
        </p:nvSpPr>
        <p:spPr>
          <a:xfrm>
            <a:off x="579521" y="1314638"/>
            <a:ext cx="10705583" cy="2857887"/>
          </a:xfrm>
        </p:spPr>
        <p:txBody>
          <a:bodyPr>
            <a:normAutofit/>
          </a:bodyPr>
          <a:lstStyle/>
          <a:p>
            <a:pPr marL="0" indent="0">
              <a:buNone/>
            </a:pPr>
            <a:r>
              <a:rPr lang="en-US" sz="2400" dirty="0"/>
              <a:t>Before starting the Roster Verification Process, districts are encouraged to identify Building Support Team members.  Suggestions for support team members include:</a:t>
            </a:r>
          </a:p>
          <a:p>
            <a:pPr lvl="1"/>
            <a:endParaRPr lang="en-US" sz="2400" dirty="0"/>
          </a:p>
          <a:p>
            <a:pPr lvl="1"/>
            <a:r>
              <a:rPr lang="en-US" sz="2400" dirty="0"/>
              <a:t>Curriculum coordinator</a:t>
            </a:r>
          </a:p>
          <a:p>
            <a:pPr lvl="1"/>
            <a:r>
              <a:rPr lang="en-US" sz="2400" dirty="0"/>
              <a:t>Experienced teachers</a:t>
            </a:r>
          </a:p>
          <a:p>
            <a:pPr lvl="1"/>
            <a:r>
              <a:rPr lang="en-US" sz="2400" dirty="0"/>
              <a:t>Assistant principal</a:t>
            </a:r>
          </a:p>
          <a:p>
            <a:pPr lvl="1"/>
            <a:r>
              <a:rPr lang="en-US" sz="2400" dirty="0"/>
              <a:t>Guidance counselor</a:t>
            </a:r>
          </a:p>
        </p:txBody>
      </p:sp>
      <p:pic>
        <p:nvPicPr>
          <p:cNvPr id="1026" name="Picture 2" descr="C:\Users\Scott\AppData\Local\Temp\SNAGHTML75ec0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075" y="2168118"/>
            <a:ext cx="6421074" cy="33752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9154400" y="4088419"/>
            <a:ext cx="973293" cy="3998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45335" y="4088419"/>
            <a:ext cx="382358" cy="1622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54400" y="4488276"/>
            <a:ext cx="973293" cy="7059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80221" y="4379571"/>
            <a:ext cx="2394284" cy="923330"/>
          </a:xfrm>
          <a:prstGeom prst="rect">
            <a:avLst/>
          </a:prstGeom>
          <a:solidFill>
            <a:schemeClr val="tx1"/>
          </a:solidFill>
          <a:ln w="57150">
            <a:solidFill>
              <a:schemeClr val="bg1"/>
            </a:solidFill>
          </a:ln>
        </p:spPr>
        <p:txBody>
          <a:bodyPr wrap="square" rtlCol="0">
            <a:spAutoFit/>
          </a:bodyPr>
          <a:lstStyle/>
          <a:p>
            <a:r>
              <a:rPr lang="en-US" dirty="0">
                <a:solidFill>
                  <a:schemeClr val="bg1"/>
                </a:solidFill>
              </a:rPr>
              <a:t>Please note resources available within BFK•Link®CE </a:t>
            </a:r>
          </a:p>
        </p:txBody>
      </p:sp>
      <p:cxnSp>
        <p:nvCxnSpPr>
          <p:cNvPr id="9" name="Straight Arrow Connector 8"/>
          <p:cNvCxnSpPr>
            <a:cxnSpLocks/>
            <a:endCxn id="7" idx="1"/>
          </p:cNvCxnSpPr>
          <p:nvPr/>
        </p:nvCxnSpPr>
        <p:spPr>
          <a:xfrm>
            <a:off x="8574505" y="4841236"/>
            <a:ext cx="579895"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467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Poll #7</a:t>
            </a:r>
          </a:p>
        </p:txBody>
      </p:sp>
      <p:pic>
        <p:nvPicPr>
          <p:cNvPr id="3" name="Picture 2"/>
          <p:cNvPicPr>
            <a:picLocks noChangeAspect="1"/>
          </p:cNvPicPr>
          <p:nvPr/>
        </p:nvPicPr>
        <p:blipFill>
          <a:blip r:embed="rId3"/>
          <a:stretch>
            <a:fillRect/>
          </a:stretch>
        </p:blipFill>
        <p:spPr>
          <a:xfrm>
            <a:off x="4129679" y="1207719"/>
            <a:ext cx="4617158" cy="5170526"/>
          </a:xfrm>
          <a:prstGeom prst="rect">
            <a:avLst/>
          </a:prstGeom>
        </p:spPr>
      </p:pic>
      <p:sp>
        <p:nvSpPr>
          <p:cNvPr id="4" name="TextBox 3"/>
          <p:cNvSpPr txBox="1"/>
          <p:nvPr/>
        </p:nvSpPr>
        <p:spPr>
          <a:xfrm>
            <a:off x="4525821" y="3411503"/>
            <a:ext cx="2225963" cy="2123658"/>
          </a:xfrm>
          <a:prstGeom prst="rect">
            <a:avLst/>
          </a:prstGeom>
          <a:solidFill>
            <a:srgbClr val="BFBFBF"/>
          </a:solidFill>
        </p:spPr>
        <p:txBody>
          <a:bodyPr wrap="square" rtlCol="0">
            <a:spAutoFit/>
          </a:bodyPr>
          <a:lstStyle/>
          <a:p>
            <a:pPr algn="ctr"/>
            <a:r>
              <a:rPr lang="en-US" sz="6600" b="1" dirty="0">
                <a:solidFill>
                  <a:schemeClr val="bg1"/>
                </a:solidFill>
              </a:rPr>
              <a:t>Poll #7</a:t>
            </a:r>
          </a:p>
        </p:txBody>
      </p:sp>
    </p:spTree>
    <p:extLst>
      <p:ext uri="{BB962C8B-B14F-4D97-AF65-F5344CB8AC3E}">
        <p14:creationId xmlns:p14="http://schemas.microsoft.com/office/powerpoint/2010/main" val="1038441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382" y="764373"/>
            <a:ext cx="7378817" cy="1114761"/>
          </a:xfrm>
        </p:spPr>
        <p:txBody>
          <a:bodyPr>
            <a:normAutofit fontScale="90000"/>
          </a:bodyPr>
          <a:lstStyle/>
          <a:p>
            <a:pPr algn="l"/>
            <a:br>
              <a:rPr lang="en-US" dirty="0">
                <a:latin typeface="Arial Black" panose="020B0A04020102020204" pitchFamily="34" charset="0"/>
              </a:rPr>
            </a:br>
            <a:r>
              <a:rPr lang="en-US" dirty="0">
                <a:latin typeface="Arial Black" panose="020B0A04020102020204" pitchFamily="34" charset="0"/>
              </a:rPr>
              <a:t>New Functionality</a:t>
            </a:r>
            <a:br>
              <a:rPr lang="en-US" dirty="0">
                <a:latin typeface="Arial Black" panose="020B0A04020102020204" pitchFamily="34" charset="0"/>
              </a:rPr>
            </a:br>
            <a:endParaRPr lang="en-US" dirty="0">
              <a:latin typeface="Arial Black" panose="020B0A04020102020204" pitchFamily="34" charset="0"/>
            </a:endParaRPr>
          </a:p>
        </p:txBody>
      </p:sp>
      <p:pic>
        <p:nvPicPr>
          <p:cNvPr id="19" name="Picture 18">
            <a:extLst>
              <a:ext uri="{FF2B5EF4-FFF2-40B4-BE49-F238E27FC236}">
                <a16:creationId xmlns:a16="http://schemas.microsoft.com/office/drawing/2014/main" id="{2C074480-8AF2-4D7F-95A8-6C94F1AFDF72}"/>
              </a:ext>
            </a:extLst>
          </p:cNvPr>
          <p:cNvPicPr>
            <a:picLocks noChangeAspect="1"/>
          </p:cNvPicPr>
          <p:nvPr/>
        </p:nvPicPr>
        <p:blipFill>
          <a:blip r:embed="rId4"/>
          <a:stretch>
            <a:fillRect/>
          </a:stretch>
        </p:blipFill>
        <p:spPr>
          <a:xfrm>
            <a:off x="1" y="0"/>
            <a:ext cx="12192000" cy="6858000"/>
          </a:xfrm>
          <a:prstGeom prst="rect">
            <a:avLst/>
          </a:prstGeom>
        </p:spPr>
      </p:pic>
      <p:sp>
        <p:nvSpPr>
          <p:cNvPr id="3" name="TextBox 2"/>
          <p:cNvSpPr txBox="1"/>
          <p:nvPr/>
        </p:nvSpPr>
        <p:spPr>
          <a:xfrm>
            <a:off x="2827192" y="1532959"/>
            <a:ext cx="6345383" cy="369332"/>
          </a:xfrm>
          <a:prstGeom prst="rect">
            <a:avLst/>
          </a:prstGeom>
          <a:noFill/>
          <a:ln w="57150">
            <a:solidFill>
              <a:srgbClr val="FF0000"/>
            </a:solidFill>
          </a:ln>
        </p:spPr>
        <p:txBody>
          <a:bodyPr wrap="square" rtlCol="0">
            <a:spAutoFit/>
          </a:bodyPr>
          <a:lstStyle/>
          <a:p>
            <a:r>
              <a:rPr lang="en-US" dirty="0"/>
              <a:t>This is a principal’s dashboard, showing all three phases</a:t>
            </a:r>
          </a:p>
        </p:txBody>
      </p:sp>
      <p:cxnSp>
        <p:nvCxnSpPr>
          <p:cNvPr id="5" name="Straight Arrow Connector 4"/>
          <p:cNvCxnSpPr>
            <a:cxnSpLocks/>
          </p:cNvCxnSpPr>
          <p:nvPr/>
        </p:nvCxnSpPr>
        <p:spPr>
          <a:xfrm flipH="1">
            <a:off x="2678545" y="1879134"/>
            <a:ext cx="2780146" cy="6331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126182" y="1879134"/>
            <a:ext cx="286327" cy="5592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5458691" y="1879134"/>
            <a:ext cx="1062182" cy="5289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35288" y="2286001"/>
            <a:ext cx="2198254" cy="17002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72" y="2438400"/>
            <a:ext cx="1514763" cy="1477328"/>
          </a:xfrm>
          <a:prstGeom prst="rect">
            <a:avLst/>
          </a:prstGeom>
          <a:solidFill>
            <a:schemeClr val="tx1"/>
          </a:solidFill>
          <a:ln w="38100">
            <a:solidFill>
              <a:schemeClr val="bg1"/>
            </a:solidFill>
          </a:ln>
        </p:spPr>
        <p:txBody>
          <a:bodyPr wrap="square" rtlCol="0">
            <a:spAutoFit/>
          </a:bodyPr>
          <a:lstStyle>
            <a:defPPr>
              <a:defRPr lang="en-US"/>
            </a:defPPr>
            <a:lvl1pPr>
              <a:defRPr b="1">
                <a:solidFill>
                  <a:schemeClr val="bg1"/>
                </a:solidFill>
              </a:defRPr>
            </a:lvl1pPr>
          </a:lstStyle>
          <a:p>
            <a:r>
              <a:rPr lang="en-US" dirty="0"/>
              <a:t>Check to make sure all teachers and classes are present.</a:t>
            </a:r>
          </a:p>
        </p:txBody>
      </p:sp>
      <p:sp>
        <p:nvSpPr>
          <p:cNvPr id="8" name="Right Brace 7"/>
          <p:cNvSpPr/>
          <p:nvPr/>
        </p:nvSpPr>
        <p:spPr>
          <a:xfrm>
            <a:off x="1376218" y="2364509"/>
            <a:ext cx="397164" cy="1597891"/>
          </a:xfrm>
          <a:prstGeom prst="rightBrac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TextBox 11"/>
          <p:cNvSpPr txBox="1"/>
          <p:nvPr/>
        </p:nvSpPr>
        <p:spPr>
          <a:xfrm>
            <a:off x="18471" y="4151468"/>
            <a:ext cx="4368802" cy="1754326"/>
          </a:xfrm>
          <a:prstGeom prst="rect">
            <a:avLst/>
          </a:prstGeom>
          <a:solidFill>
            <a:schemeClr val="tx1"/>
          </a:solidFill>
          <a:ln w="38100">
            <a:solidFill>
              <a:schemeClr val="bg1"/>
            </a:solidFill>
          </a:ln>
        </p:spPr>
        <p:txBody>
          <a:bodyPr wrap="square" rtlCol="0">
            <a:spAutoFit/>
          </a:bodyPr>
          <a:lstStyle/>
          <a:p>
            <a:r>
              <a:rPr lang="en-US" b="1" dirty="0">
                <a:solidFill>
                  <a:schemeClr val="bg1"/>
                </a:solidFill>
              </a:rPr>
              <a:t>Principals may…</a:t>
            </a:r>
          </a:p>
          <a:p>
            <a:pPr marL="400050" indent="-285750">
              <a:buFont typeface="Arial" panose="020B0604020202020204" pitchFamily="34" charset="0"/>
              <a:buChar char="•"/>
            </a:pPr>
            <a:r>
              <a:rPr lang="en-US" b="1" dirty="0">
                <a:solidFill>
                  <a:schemeClr val="bg1"/>
                </a:solidFill>
              </a:rPr>
              <a:t>Add or remove teachers</a:t>
            </a:r>
          </a:p>
          <a:p>
            <a:pPr marL="400050" indent="-285750">
              <a:buFont typeface="Arial" panose="020B0604020202020204" pitchFamily="34" charset="0"/>
              <a:buChar char="•"/>
            </a:pPr>
            <a:r>
              <a:rPr lang="en-US" b="1" dirty="0">
                <a:solidFill>
                  <a:schemeClr val="bg1"/>
                </a:solidFill>
              </a:rPr>
              <a:t>Add or remove classes</a:t>
            </a:r>
          </a:p>
          <a:p>
            <a:pPr marL="400050" indent="-285750">
              <a:buFont typeface="Arial" panose="020B0604020202020204" pitchFamily="34" charset="0"/>
              <a:buChar char="•"/>
            </a:pPr>
            <a:r>
              <a:rPr lang="en-US" b="1" dirty="0">
                <a:solidFill>
                  <a:schemeClr val="bg1"/>
                </a:solidFill>
              </a:rPr>
              <a:t>Transfer classes to other teachers</a:t>
            </a:r>
          </a:p>
          <a:p>
            <a:pPr marL="400050" indent="-285750">
              <a:buFont typeface="Arial" panose="020B0604020202020204" pitchFamily="34" charset="0"/>
              <a:buChar char="•"/>
            </a:pPr>
            <a:r>
              <a:rPr lang="en-US" b="1" dirty="0">
                <a:solidFill>
                  <a:schemeClr val="bg1"/>
                </a:solidFill>
              </a:rPr>
              <a:t>Setup team teaching</a:t>
            </a:r>
          </a:p>
          <a:p>
            <a:pPr marL="400050" indent="-285750">
              <a:buFont typeface="Arial" panose="020B0604020202020204" pitchFamily="34" charset="0"/>
              <a:buChar char="•"/>
            </a:pPr>
            <a:r>
              <a:rPr lang="en-US" b="1" dirty="0">
                <a:solidFill>
                  <a:schemeClr val="bg1"/>
                </a:solidFill>
              </a:rPr>
              <a:t>Create building support team</a:t>
            </a:r>
          </a:p>
        </p:txBody>
      </p:sp>
      <p:sp>
        <p:nvSpPr>
          <p:cNvPr id="13" name="Rectangle 12"/>
          <p:cNvSpPr/>
          <p:nvPr/>
        </p:nvSpPr>
        <p:spPr>
          <a:xfrm>
            <a:off x="4042779" y="2286001"/>
            <a:ext cx="2198254" cy="17002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84943" y="4151468"/>
            <a:ext cx="4716031" cy="2031325"/>
          </a:xfrm>
          <a:prstGeom prst="rect">
            <a:avLst/>
          </a:prstGeom>
          <a:solidFill>
            <a:schemeClr val="tx1"/>
          </a:solidFill>
          <a:ln w="38100">
            <a:solidFill>
              <a:schemeClr val="bg1"/>
            </a:solidFill>
          </a:ln>
        </p:spPr>
        <p:txBody>
          <a:bodyPr wrap="square" rtlCol="0">
            <a:spAutoFit/>
          </a:bodyPr>
          <a:lstStyle>
            <a:defPPr>
              <a:defRPr lang="en-US"/>
            </a:defPPr>
            <a:lvl1pPr>
              <a:defRPr b="1">
                <a:solidFill>
                  <a:schemeClr val="bg1"/>
                </a:solidFill>
              </a:defRPr>
            </a:lvl1pPr>
          </a:lstStyle>
          <a:p>
            <a:r>
              <a:rPr lang="en-US" dirty="0"/>
              <a:t>Principals monitor teacher completion of roster verification</a:t>
            </a:r>
          </a:p>
          <a:p>
            <a:pPr marL="400050" indent="-285750">
              <a:buFont typeface="Arial" panose="020B0604020202020204" pitchFamily="34" charset="0"/>
              <a:buChar char="•"/>
            </a:pPr>
            <a:r>
              <a:rPr lang="en-US" dirty="0"/>
              <a:t>Monitor and correct alerts</a:t>
            </a:r>
          </a:p>
          <a:p>
            <a:pPr marL="400050" indent="-285750">
              <a:buFont typeface="Arial" panose="020B0604020202020204" pitchFamily="34" charset="0"/>
              <a:buChar char="•"/>
            </a:pPr>
            <a:r>
              <a:rPr lang="en-US" dirty="0"/>
              <a:t>Approve rosters</a:t>
            </a:r>
          </a:p>
          <a:p>
            <a:pPr marL="400050" indent="-285750">
              <a:buFont typeface="Arial" panose="020B0604020202020204" pitchFamily="34" charset="0"/>
              <a:buChar char="•"/>
            </a:pPr>
            <a:r>
              <a:rPr lang="en-US" dirty="0"/>
              <a:t>Contact state support to add students not loaded from district data</a:t>
            </a:r>
          </a:p>
          <a:p>
            <a:pPr marL="400050" indent="-285750">
              <a:buFont typeface="Arial" panose="020B0604020202020204" pitchFamily="34" charset="0"/>
              <a:buChar char="•"/>
            </a:pPr>
            <a:r>
              <a:rPr lang="en-US" dirty="0"/>
              <a:t>USE DASHBOARD FUNCTION.</a:t>
            </a:r>
          </a:p>
        </p:txBody>
      </p:sp>
      <p:sp>
        <p:nvSpPr>
          <p:cNvPr id="15" name="TextBox 14"/>
          <p:cNvSpPr txBox="1"/>
          <p:nvPr/>
        </p:nvSpPr>
        <p:spPr>
          <a:xfrm>
            <a:off x="2244436" y="3550561"/>
            <a:ext cx="1514763" cy="369332"/>
          </a:xfrm>
          <a:prstGeom prst="rect">
            <a:avLst/>
          </a:prstGeom>
          <a:solidFill>
            <a:schemeClr val="tx1"/>
          </a:solidFill>
        </p:spPr>
        <p:txBody>
          <a:bodyPr wrap="square" rtlCol="0">
            <a:spAutoFit/>
          </a:bodyPr>
          <a:lstStyle/>
          <a:p>
            <a:r>
              <a:rPr lang="en-US" b="1" dirty="0">
                <a:solidFill>
                  <a:schemeClr val="bg1"/>
                </a:solidFill>
              </a:rPr>
              <a:t>April 2 - 17</a:t>
            </a:r>
          </a:p>
        </p:txBody>
      </p:sp>
      <p:sp>
        <p:nvSpPr>
          <p:cNvPr id="16" name="TextBox 15"/>
          <p:cNvSpPr txBox="1"/>
          <p:nvPr/>
        </p:nvSpPr>
        <p:spPr>
          <a:xfrm>
            <a:off x="4098347" y="3564493"/>
            <a:ext cx="2010212" cy="369332"/>
          </a:xfrm>
          <a:prstGeom prst="rect">
            <a:avLst/>
          </a:prstGeom>
          <a:noFill/>
        </p:spPr>
        <p:txBody>
          <a:bodyPr wrap="square" rtlCol="0">
            <a:spAutoFit/>
          </a:bodyPr>
          <a:lstStyle/>
          <a:p>
            <a:r>
              <a:rPr lang="en-US" b="1" dirty="0">
                <a:solidFill>
                  <a:schemeClr val="bg1"/>
                </a:solidFill>
              </a:rPr>
              <a:t>April 19 – May 9</a:t>
            </a:r>
          </a:p>
        </p:txBody>
      </p:sp>
      <p:sp>
        <p:nvSpPr>
          <p:cNvPr id="17" name="Rectangle 16"/>
          <p:cNvSpPr/>
          <p:nvPr/>
        </p:nvSpPr>
        <p:spPr>
          <a:xfrm>
            <a:off x="6251713" y="2286000"/>
            <a:ext cx="2198254" cy="17002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27383" y="3251200"/>
            <a:ext cx="1562218" cy="197208"/>
          </a:xfrm>
          <a:prstGeom prst="rect">
            <a:avLst/>
          </a:prstGeom>
          <a:noFill/>
          <a:ln w="57150">
            <a:solidFill>
              <a:srgbClr val="FF0000"/>
            </a:solidFill>
          </a:ln>
        </p:spPr>
        <p:txBody>
          <a:bodyPr wrap="square" rtlCol="0">
            <a:spAutoFit/>
          </a:bodyPr>
          <a:lstStyle/>
          <a:p>
            <a:endParaRPr lang="en-US" sz="600" dirty="0">
              <a:solidFill>
                <a:schemeClr val="bg1"/>
              </a:solidFill>
            </a:endParaRPr>
          </a:p>
        </p:txBody>
      </p:sp>
      <p:cxnSp>
        <p:nvCxnSpPr>
          <p:cNvPr id="25" name="Straight Arrow Connector 24"/>
          <p:cNvCxnSpPr>
            <a:cxnSpLocks/>
            <a:stCxn id="23" idx="3"/>
          </p:cNvCxnSpPr>
          <p:nvPr/>
        </p:nvCxnSpPr>
        <p:spPr>
          <a:xfrm>
            <a:off x="5689601" y="3349804"/>
            <a:ext cx="562112" cy="516518"/>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261408" y="3955948"/>
            <a:ext cx="4261283" cy="2492766"/>
            <a:chOff x="5261408" y="3955948"/>
            <a:chExt cx="4261283" cy="2492766"/>
          </a:xfrm>
        </p:grpSpPr>
        <p:pic>
          <p:nvPicPr>
            <p:cNvPr id="24" name="Picture 23"/>
            <p:cNvPicPr>
              <a:picLocks noChangeAspect="1"/>
            </p:cNvPicPr>
            <p:nvPr/>
          </p:nvPicPr>
          <p:blipFill>
            <a:blip r:embed="rId5"/>
            <a:stretch>
              <a:fillRect/>
            </a:stretch>
          </p:blipFill>
          <p:spPr>
            <a:xfrm>
              <a:off x="5261408" y="3955948"/>
              <a:ext cx="4261283" cy="2492766"/>
            </a:xfrm>
            <a:prstGeom prst="rect">
              <a:avLst/>
            </a:prstGeom>
            <a:ln w="38100">
              <a:solidFill>
                <a:srgbClr val="00B050"/>
              </a:solidFill>
            </a:ln>
            <a:effectLst>
              <a:outerShdw blurRad="50800" dist="127000" dir="3120000" algn="ctr" rotWithShape="0">
                <a:srgbClr val="000000">
                  <a:alpha val="43137"/>
                </a:srgbClr>
              </a:outerShdw>
            </a:effectLst>
          </p:spPr>
        </p:pic>
        <p:sp>
          <p:nvSpPr>
            <p:cNvPr id="27" name="TextBox 26"/>
            <p:cNvSpPr txBox="1"/>
            <p:nvPr/>
          </p:nvSpPr>
          <p:spPr>
            <a:xfrm>
              <a:off x="5722216" y="5712303"/>
              <a:ext cx="3450359" cy="461665"/>
            </a:xfrm>
            <a:prstGeom prst="rect">
              <a:avLst/>
            </a:prstGeom>
            <a:solidFill>
              <a:schemeClr val="tx1"/>
            </a:solidFill>
            <a:ln w="38100">
              <a:solidFill>
                <a:srgbClr val="00B050"/>
              </a:solidFill>
            </a:ln>
          </p:spPr>
          <p:txBody>
            <a:bodyPr wrap="square" rtlCol="0">
              <a:spAutoFit/>
            </a:bodyPr>
            <a:lstStyle/>
            <a:p>
              <a:r>
                <a:rPr lang="en-US" sz="2400" b="1" dirty="0">
                  <a:solidFill>
                    <a:schemeClr val="bg1"/>
                  </a:solidFill>
                </a:rPr>
                <a:t>Principal’s best friend!</a:t>
              </a:r>
            </a:p>
          </p:txBody>
        </p:sp>
      </p:grpSp>
      <p:sp>
        <p:nvSpPr>
          <p:cNvPr id="30" name="TextBox 29"/>
          <p:cNvSpPr txBox="1"/>
          <p:nvPr/>
        </p:nvSpPr>
        <p:spPr>
          <a:xfrm>
            <a:off x="6275089" y="3518311"/>
            <a:ext cx="2126685" cy="369332"/>
          </a:xfrm>
          <a:prstGeom prst="rect">
            <a:avLst/>
          </a:prstGeom>
          <a:solidFill>
            <a:schemeClr val="tx1"/>
          </a:solidFill>
        </p:spPr>
        <p:txBody>
          <a:bodyPr wrap="square" rtlCol="0">
            <a:spAutoFit/>
          </a:bodyPr>
          <a:lstStyle/>
          <a:p>
            <a:r>
              <a:rPr lang="en-US" b="1" dirty="0">
                <a:solidFill>
                  <a:schemeClr val="bg1"/>
                </a:solidFill>
              </a:rPr>
              <a:t>May 9 – May 24</a:t>
            </a:r>
          </a:p>
        </p:txBody>
      </p:sp>
      <p:sp>
        <p:nvSpPr>
          <p:cNvPr id="20" name="Rectangle 19">
            <a:extLst>
              <a:ext uri="{FF2B5EF4-FFF2-40B4-BE49-F238E27FC236}">
                <a16:creationId xmlns:a16="http://schemas.microsoft.com/office/drawing/2014/main" id="{DE3FC114-8393-402E-9CEE-2465C7E06C85}"/>
              </a:ext>
            </a:extLst>
          </p:cNvPr>
          <p:cNvSpPr/>
          <p:nvPr/>
        </p:nvSpPr>
        <p:spPr>
          <a:xfrm>
            <a:off x="9034227" y="2537213"/>
            <a:ext cx="1008188" cy="196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998B74-375B-4D5C-9F9C-E1D68DA3C50E}"/>
              </a:ext>
            </a:extLst>
          </p:cNvPr>
          <p:cNvSpPr/>
          <p:nvPr/>
        </p:nvSpPr>
        <p:spPr>
          <a:xfrm>
            <a:off x="9034227" y="3013695"/>
            <a:ext cx="1008188" cy="237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9BF6668-A50A-4668-8261-17C96AA85A23}"/>
              </a:ext>
            </a:extLst>
          </p:cNvPr>
          <p:cNvSpPr/>
          <p:nvPr/>
        </p:nvSpPr>
        <p:spPr>
          <a:xfrm>
            <a:off x="9143348" y="3564125"/>
            <a:ext cx="844419" cy="1648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2630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2" grpId="0" animBg="1"/>
      <p:bldP spid="13" grpId="0" animBg="1"/>
      <p:bldP spid="14" grpId="0" animBg="1"/>
      <p:bldP spid="15" grpId="0" animBg="1"/>
      <p:bldP spid="16" grpId="0"/>
      <p:bldP spid="17" grpId="0" animBg="1"/>
      <p:bldP spid="23"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13" y="267758"/>
            <a:ext cx="11934974" cy="1293028"/>
          </a:xfrm>
          <a:scene3d>
            <a:camera prst="orthographicFront"/>
            <a:lightRig rig="threePt" dir="t"/>
          </a:scene3d>
          <a:sp3d>
            <a:bevelT w="152400" h="50800" prst="softRound"/>
          </a:sp3d>
        </p:spPr>
        <p:txBody>
          <a:bodyPr>
            <a:normAutofit/>
          </a:bodyPr>
          <a:lstStyle/>
          <a:p>
            <a:r>
              <a:rPr lang="en-US" sz="6000" b="1" dirty="0"/>
              <a:t>Principal’s  view for School Setup</a:t>
            </a:r>
          </a:p>
        </p:txBody>
      </p:sp>
      <p:pic>
        <p:nvPicPr>
          <p:cNvPr id="3" name="Picture 2"/>
          <p:cNvPicPr>
            <a:picLocks noChangeAspect="1"/>
          </p:cNvPicPr>
          <p:nvPr/>
        </p:nvPicPr>
        <p:blipFill>
          <a:blip r:embed="rId3"/>
          <a:stretch>
            <a:fillRect/>
          </a:stretch>
        </p:blipFill>
        <p:spPr>
          <a:xfrm>
            <a:off x="583605" y="2029429"/>
            <a:ext cx="8264252" cy="4106642"/>
          </a:xfrm>
          <a:prstGeom prst="rect">
            <a:avLst/>
          </a:prstGeom>
        </p:spPr>
      </p:pic>
    </p:spTree>
    <p:extLst>
      <p:ext uri="{BB962C8B-B14F-4D97-AF65-F5344CB8AC3E}">
        <p14:creationId xmlns:p14="http://schemas.microsoft.com/office/powerpoint/2010/main" val="1234141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13" y="253691"/>
            <a:ext cx="11934974" cy="1293028"/>
          </a:xfrm>
          <a:scene3d>
            <a:camera prst="orthographicFront"/>
            <a:lightRig rig="threePt" dir="t"/>
          </a:scene3d>
          <a:sp3d>
            <a:bevelT w="152400" h="50800" prst="softRound"/>
          </a:sp3d>
        </p:spPr>
        <p:txBody>
          <a:bodyPr>
            <a:normAutofit fontScale="90000"/>
          </a:bodyPr>
          <a:lstStyle/>
          <a:p>
            <a:r>
              <a:rPr lang="en-US" sz="6000" b="1" dirty="0"/>
              <a:t>Principal’s  View for School Setup—</a:t>
            </a:r>
            <a:br>
              <a:rPr lang="en-US" sz="6000" b="1" dirty="0"/>
            </a:br>
            <a:r>
              <a:rPr lang="en-US" b="1" dirty="0"/>
              <a:t>email accounts</a:t>
            </a:r>
          </a:p>
        </p:txBody>
      </p:sp>
      <p:pic>
        <p:nvPicPr>
          <p:cNvPr id="3" name="Picture 2"/>
          <p:cNvPicPr>
            <a:picLocks noChangeAspect="1"/>
          </p:cNvPicPr>
          <p:nvPr/>
        </p:nvPicPr>
        <p:blipFill>
          <a:blip r:embed="rId3"/>
          <a:stretch>
            <a:fillRect/>
          </a:stretch>
        </p:blipFill>
        <p:spPr>
          <a:xfrm>
            <a:off x="358522" y="1916888"/>
            <a:ext cx="8264252" cy="4106642"/>
          </a:xfrm>
          <a:prstGeom prst="rect">
            <a:avLst/>
          </a:prstGeom>
          <a:ln>
            <a:solidFill>
              <a:schemeClr val="tx1"/>
            </a:solidFill>
          </a:ln>
        </p:spPr>
      </p:pic>
      <p:sp>
        <p:nvSpPr>
          <p:cNvPr id="4" name="Oval 3">
            <a:extLst>
              <a:ext uri="{FF2B5EF4-FFF2-40B4-BE49-F238E27FC236}">
                <a16:creationId xmlns:a16="http://schemas.microsoft.com/office/drawing/2014/main" id="{7698674F-A408-4117-B50B-25344E6FFA4C}"/>
              </a:ext>
            </a:extLst>
          </p:cNvPr>
          <p:cNvSpPr/>
          <p:nvPr/>
        </p:nvSpPr>
        <p:spPr>
          <a:xfrm>
            <a:off x="373867" y="4164037"/>
            <a:ext cx="443337" cy="281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F9D6F71-B1A7-446B-9B8A-4C73A80D302B}"/>
              </a:ext>
            </a:extLst>
          </p:cNvPr>
          <p:cNvCxnSpPr>
            <a:cxnSpLocks/>
            <a:endCxn id="4" idx="7"/>
          </p:cNvCxnSpPr>
          <p:nvPr/>
        </p:nvCxnSpPr>
        <p:spPr>
          <a:xfrm flipH="1">
            <a:off x="752279" y="1916888"/>
            <a:ext cx="8248907" cy="2288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A41B0E-CD53-42E0-BBBB-2094B650FB25}"/>
              </a:ext>
            </a:extLst>
          </p:cNvPr>
          <p:cNvSpPr txBox="1"/>
          <p:nvPr/>
        </p:nvSpPr>
        <p:spPr>
          <a:xfrm>
            <a:off x="9031689" y="1744394"/>
            <a:ext cx="2717202" cy="4062651"/>
          </a:xfrm>
          <a:prstGeom prst="rect">
            <a:avLst/>
          </a:prstGeom>
          <a:noFill/>
          <a:ln>
            <a:solidFill>
              <a:schemeClr val="tx1"/>
            </a:solidFill>
          </a:ln>
        </p:spPr>
        <p:txBody>
          <a:bodyPr wrap="square" rtlCol="0">
            <a:spAutoFit/>
          </a:bodyPr>
          <a:lstStyle/>
          <a:p>
            <a:r>
              <a:rPr lang="en-US" sz="2400" dirty="0"/>
              <a:t>Staff email icon</a:t>
            </a:r>
          </a:p>
          <a:p>
            <a:r>
              <a:rPr lang="en-US" dirty="0"/>
              <a:t>NOTE:  if a staff member has an email address on file, it will be indicated with this icon.  If there is no icon, then there will be an alert generated for the staff members with rosters.</a:t>
            </a:r>
          </a:p>
          <a:p>
            <a:endParaRPr lang="en-US" sz="1000" dirty="0"/>
          </a:p>
          <a:p>
            <a:r>
              <a:rPr lang="en-US" b="1" dirty="0">
                <a:solidFill>
                  <a:srgbClr val="FF0000"/>
                </a:solidFill>
              </a:rPr>
              <a:t>Please Note:  All staff must have a valid email address to log in and receive communications.</a:t>
            </a:r>
          </a:p>
        </p:txBody>
      </p:sp>
    </p:spTree>
    <p:extLst>
      <p:ext uri="{BB962C8B-B14F-4D97-AF65-F5344CB8AC3E}">
        <p14:creationId xmlns:p14="http://schemas.microsoft.com/office/powerpoint/2010/main" val="20895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nodeType="clickEffect">
                                  <p:stCondLst>
                                    <p:cond delay="0"/>
                                  </p:stCondLst>
                                  <p:childTnLst>
                                    <p:animClr clrSpc="rgb" dir="cw">
                                      <p:cBhvr override="childStyle">
                                        <p:cTn id="6" dur="1000" autoRev="1" fill="remove"/>
                                        <p:tgtEl>
                                          <p:spTgt spid="10">
                                            <p:txEl>
                                              <p:pRg st="3" end="3"/>
                                            </p:txEl>
                                          </p:spTgt>
                                        </p:tgtEl>
                                        <p:attrNameLst>
                                          <p:attrName>style.color</p:attrName>
                                        </p:attrNameLst>
                                      </p:cBhvr>
                                      <p:to>
                                        <a:schemeClr val="bg1"/>
                                      </p:to>
                                    </p:animClr>
                                    <p:animClr clrSpc="rgb" dir="cw">
                                      <p:cBhvr>
                                        <p:cTn id="7" dur="1000" autoRev="1" fill="remove"/>
                                        <p:tgtEl>
                                          <p:spTgt spid="10">
                                            <p:txEl>
                                              <p:pRg st="3" end="3"/>
                                            </p:txEl>
                                          </p:spTgt>
                                        </p:tgtEl>
                                        <p:attrNameLst>
                                          <p:attrName>fillcolor</p:attrName>
                                        </p:attrNameLst>
                                      </p:cBhvr>
                                      <p:to>
                                        <a:schemeClr val="bg1"/>
                                      </p:to>
                                    </p:animClr>
                                    <p:set>
                                      <p:cBhvr>
                                        <p:cTn id="8" dur="1000" autoRev="1" fill="remove"/>
                                        <p:tgtEl>
                                          <p:spTgt spid="10">
                                            <p:txEl>
                                              <p:pRg st="3" end="3"/>
                                            </p:txEl>
                                          </p:spTgt>
                                        </p:tgtEl>
                                        <p:attrNameLst>
                                          <p:attrName>fill.type</p:attrName>
                                        </p:attrNameLst>
                                      </p:cBhvr>
                                      <p:to>
                                        <p:strVal val="solid"/>
                                      </p:to>
                                    </p:set>
                                    <p:set>
                                      <p:cBhvr>
                                        <p:cTn id="9" dur="1000" autoRev="1" fill="remove"/>
                                        <p:tgtEl>
                                          <p:spTgt spid="10">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3" y="273726"/>
            <a:ext cx="11492753" cy="1375780"/>
          </a:xfrm>
          <a:scene3d>
            <a:camera prst="orthographicFront"/>
            <a:lightRig rig="threePt" dir="t"/>
          </a:scene3d>
          <a:sp3d>
            <a:bevelT w="152400" h="50800" prst="softRound"/>
          </a:sp3d>
        </p:spPr>
        <p:txBody>
          <a:bodyPr>
            <a:normAutofit fontScale="90000"/>
          </a:bodyPr>
          <a:lstStyle/>
          <a:p>
            <a:pPr algn="l"/>
            <a:br>
              <a:rPr lang="en-US" dirty="0">
                <a:latin typeface="Arial Black" panose="020B0A04020102020204" pitchFamily="34" charset="0"/>
              </a:rPr>
            </a:br>
            <a:r>
              <a:rPr lang="en-US" sz="6000" b="1" dirty="0"/>
              <a:t>Adding Staff &amp; Students to Buildings</a:t>
            </a:r>
            <a:br>
              <a:rPr lang="en-US" dirty="0">
                <a:latin typeface="Arial Black" panose="020B0A04020102020204" pitchFamily="34" charset="0"/>
              </a:rPr>
            </a:br>
            <a:endParaRPr lang="en-US" dirty="0">
              <a:latin typeface="Arial Black" panose="020B0A04020102020204" pitchFamily="34" charset="0"/>
            </a:endParaRPr>
          </a:p>
        </p:txBody>
      </p:sp>
      <p:sp>
        <p:nvSpPr>
          <p:cNvPr id="5" name="TextBox 4"/>
          <p:cNvSpPr txBox="1"/>
          <p:nvPr/>
        </p:nvSpPr>
        <p:spPr>
          <a:xfrm>
            <a:off x="399567" y="1799214"/>
            <a:ext cx="3029433" cy="4401205"/>
          </a:xfrm>
          <a:prstGeom prst="rect">
            <a:avLst/>
          </a:prstGeom>
          <a:noFill/>
        </p:spPr>
        <p:txBody>
          <a:bodyPr wrap="square" rtlCol="0">
            <a:spAutoFit/>
          </a:bodyPr>
          <a:lstStyle/>
          <a:p>
            <a:r>
              <a:rPr lang="en-US" sz="2800" dirty="0"/>
              <a:t>Most frequently requested item will be to add staff &amp; students to a building. Principals can add to their own buildings if the information is loaded anywhere in the district. </a:t>
            </a:r>
          </a:p>
        </p:txBody>
      </p:sp>
      <p:pic>
        <p:nvPicPr>
          <p:cNvPr id="3" name="Picture 2"/>
          <p:cNvPicPr>
            <a:picLocks noChangeAspect="1"/>
          </p:cNvPicPr>
          <p:nvPr/>
        </p:nvPicPr>
        <p:blipFill>
          <a:blip r:embed="rId3"/>
          <a:stretch>
            <a:fillRect/>
          </a:stretch>
        </p:blipFill>
        <p:spPr>
          <a:xfrm>
            <a:off x="3600345" y="1879847"/>
            <a:ext cx="8192088" cy="3506563"/>
          </a:xfrm>
          <a:prstGeom prst="rect">
            <a:avLst/>
          </a:prstGeom>
          <a:ln>
            <a:solidFill>
              <a:schemeClr val="tx1"/>
            </a:solidFill>
          </a:ln>
        </p:spPr>
      </p:pic>
    </p:spTree>
    <p:extLst>
      <p:ext uri="{BB962C8B-B14F-4D97-AF65-F5344CB8AC3E}">
        <p14:creationId xmlns:p14="http://schemas.microsoft.com/office/powerpoint/2010/main" val="1327326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471" y="221272"/>
            <a:ext cx="11528611" cy="1114761"/>
          </a:xfrm>
          <a:scene3d>
            <a:camera prst="orthographicFront"/>
            <a:lightRig rig="threePt" dir="t"/>
          </a:scene3d>
          <a:sp3d>
            <a:bevelT w="152400" h="50800" prst="softRound"/>
          </a:sp3d>
        </p:spPr>
        <p:txBody>
          <a:bodyPr>
            <a:normAutofit fontScale="90000"/>
          </a:bodyPr>
          <a:lstStyle/>
          <a:p>
            <a:br>
              <a:rPr lang="en-US" dirty="0">
                <a:latin typeface="Arial Black" panose="020B0A04020102020204" pitchFamily="34" charset="0"/>
              </a:rPr>
            </a:br>
            <a:r>
              <a:rPr lang="en-US" sz="6000" b="1" dirty="0"/>
              <a:t>Adding Staff &amp; Students to Buildings</a:t>
            </a:r>
            <a:br>
              <a:rPr lang="en-US" dirty="0">
                <a:latin typeface="Arial Black" panose="020B0A04020102020204" pitchFamily="34" charset="0"/>
              </a:rPr>
            </a:br>
            <a:endParaRPr lang="en-US" dirty="0">
              <a:latin typeface="Arial Black" panose="020B0A04020102020204" pitchFamily="34" charset="0"/>
            </a:endParaRPr>
          </a:p>
        </p:txBody>
      </p:sp>
      <p:sp>
        <p:nvSpPr>
          <p:cNvPr id="5" name="TextBox 4"/>
          <p:cNvSpPr txBox="1"/>
          <p:nvPr/>
        </p:nvSpPr>
        <p:spPr>
          <a:xfrm>
            <a:off x="348471" y="1432284"/>
            <a:ext cx="11134052" cy="954107"/>
          </a:xfrm>
          <a:prstGeom prst="rect">
            <a:avLst/>
          </a:prstGeom>
          <a:noFill/>
        </p:spPr>
        <p:txBody>
          <a:bodyPr wrap="square" rtlCol="0">
            <a:spAutoFit/>
          </a:bodyPr>
          <a:lstStyle/>
          <a:p>
            <a:r>
              <a:rPr lang="en-US" sz="2800" dirty="0"/>
              <a:t>In the actions box; the Principal can add any student or staff member from the district to their school building.</a:t>
            </a:r>
          </a:p>
        </p:txBody>
      </p:sp>
      <p:pic>
        <p:nvPicPr>
          <p:cNvPr id="6" name="Picture 5"/>
          <p:cNvPicPr>
            <a:picLocks noChangeAspect="1"/>
          </p:cNvPicPr>
          <p:nvPr/>
        </p:nvPicPr>
        <p:blipFill>
          <a:blip r:embed="rId2"/>
          <a:stretch>
            <a:fillRect/>
          </a:stretch>
        </p:blipFill>
        <p:spPr>
          <a:xfrm>
            <a:off x="555920" y="2482643"/>
            <a:ext cx="10454147" cy="3026408"/>
          </a:xfrm>
          <a:prstGeom prst="rect">
            <a:avLst/>
          </a:prstGeom>
          <a:ln>
            <a:solidFill>
              <a:schemeClr val="tx1"/>
            </a:solidFill>
          </a:ln>
        </p:spPr>
      </p:pic>
    </p:spTree>
    <p:extLst>
      <p:ext uri="{BB962C8B-B14F-4D97-AF65-F5344CB8AC3E}">
        <p14:creationId xmlns:p14="http://schemas.microsoft.com/office/powerpoint/2010/main" val="2377227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579" y="288400"/>
            <a:ext cx="11393979" cy="1087555"/>
          </a:xfrm>
          <a:scene3d>
            <a:camera prst="orthographicFront"/>
            <a:lightRig rig="threePt" dir="t"/>
          </a:scene3d>
          <a:sp3d>
            <a:bevelT w="152400" h="50800" prst="softRound"/>
          </a:sp3d>
        </p:spPr>
        <p:txBody>
          <a:bodyPr>
            <a:normAutofit/>
          </a:bodyPr>
          <a:lstStyle/>
          <a:p>
            <a:r>
              <a:rPr lang="en-US" sz="6000" b="1" dirty="0"/>
              <a:t>Alerts – Refresh and Review</a:t>
            </a:r>
          </a:p>
        </p:txBody>
      </p:sp>
      <p:sp>
        <p:nvSpPr>
          <p:cNvPr id="3" name="Content Placeholder 2"/>
          <p:cNvSpPr>
            <a:spLocks noGrp="1"/>
          </p:cNvSpPr>
          <p:nvPr>
            <p:ph idx="1"/>
          </p:nvPr>
        </p:nvSpPr>
        <p:spPr>
          <a:xfrm>
            <a:off x="248579" y="1683441"/>
            <a:ext cx="2518551" cy="3626427"/>
          </a:xfrm>
          <a:ln>
            <a:solidFill>
              <a:schemeClr val="tx1"/>
            </a:solidFill>
          </a:ln>
        </p:spPr>
        <p:txBody>
          <a:bodyPr>
            <a:normAutofit fontScale="77500" lnSpcReduction="20000"/>
          </a:bodyPr>
          <a:lstStyle/>
          <a:p>
            <a:endParaRPr lang="en-US" dirty="0"/>
          </a:p>
          <a:p>
            <a:r>
              <a:rPr lang="en-US" dirty="0"/>
              <a:t>Actions – Refresh</a:t>
            </a:r>
          </a:p>
          <a:p>
            <a:r>
              <a:rPr lang="en-US" dirty="0"/>
              <a:t>Note Student and Teacher Alert types</a:t>
            </a:r>
          </a:p>
          <a:p>
            <a:r>
              <a:rPr lang="en-US" dirty="0"/>
              <a:t>Select the number of Alerts</a:t>
            </a:r>
          </a:p>
          <a:p>
            <a:r>
              <a:rPr lang="en-US" dirty="0"/>
              <a:t>View alerts for each student</a:t>
            </a:r>
          </a:p>
          <a:p>
            <a:r>
              <a:rPr lang="en-US" dirty="0"/>
              <a:t>Correct or Acknowledge alerts</a:t>
            </a:r>
          </a:p>
        </p:txBody>
      </p:sp>
      <p:sp>
        <p:nvSpPr>
          <p:cNvPr id="6" name="TextBox 5"/>
          <p:cNvSpPr txBox="1"/>
          <p:nvPr/>
        </p:nvSpPr>
        <p:spPr>
          <a:xfrm>
            <a:off x="9325120" y="2765250"/>
            <a:ext cx="2368661" cy="1200329"/>
          </a:xfrm>
          <a:prstGeom prst="rect">
            <a:avLst/>
          </a:prstGeom>
          <a:noFill/>
          <a:ln>
            <a:solidFill>
              <a:schemeClr val="tx1"/>
            </a:solidFill>
          </a:ln>
        </p:spPr>
        <p:txBody>
          <a:bodyPr wrap="square" rtlCol="0">
            <a:spAutoFit/>
          </a:bodyPr>
          <a:lstStyle/>
          <a:p>
            <a:r>
              <a:rPr lang="en-US" sz="2400" dirty="0"/>
              <a:t>Click on the blue total number of alerts link.</a:t>
            </a:r>
          </a:p>
        </p:txBody>
      </p:sp>
      <p:pic>
        <p:nvPicPr>
          <p:cNvPr id="7" name="Picture 6">
            <a:extLst>
              <a:ext uri="{FF2B5EF4-FFF2-40B4-BE49-F238E27FC236}">
                <a16:creationId xmlns:a16="http://schemas.microsoft.com/office/drawing/2014/main" id="{D5CA1DC3-71F1-46DC-9494-7C167B83C10F}"/>
              </a:ext>
            </a:extLst>
          </p:cNvPr>
          <p:cNvPicPr>
            <a:picLocks noChangeAspect="1"/>
          </p:cNvPicPr>
          <p:nvPr/>
        </p:nvPicPr>
        <p:blipFill>
          <a:blip r:embed="rId4"/>
          <a:stretch>
            <a:fillRect/>
          </a:stretch>
        </p:blipFill>
        <p:spPr>
          <a:xfrm>
            <a:off x="3022628" y="1717084"/>
            <a:ext cx="6177286" cy="4563400"/>
          </a:xfrm>
          <a:prstGeom prst="rect">
            <a:avLst/>
          </a:prstGeom>
        </p:spPr>
      </p:pic>
      <p:cxnSp>
        <p:nvCxnSpPr>
          <p:cNvPr id="5" name="Straight Arrow Connector 4"/>
          <p:cNvCxnSpPr>
            <a:cxnSpLocks/>
          </p:cNvCxnSpPr>
          <p:nvPr/>
        </p:nvCxnSpPr>
        <p:spPr>
          <a:xfrm flipH="1">
            <a:off x="7567445" y="3989877"/>
            <a:ext cx="2368661" cy="5896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D8DD14-0822-4045-90B7-995D4311C319}"/>
              </a:ext>
            </a:extLst>
          </p:cNvPr>
          <p:cNvSpPr txBox="1"/>
          <p:nvPr/>
        </p:nvSpPr>
        <p:spPr>
          <a:xfrm>
            <a:off x="8071388" y="2315781"/>
            <a:ext cx="1070810" cy="215444"/>
          </a:xfrm>
          <a:prstGeom prst="rect">
            <a:avLst/>
          </a:prstGeom>
          <a:solidFill>
            <a:schemeClr val="bg1"/>
          </a:solidFill>
        </p:spPr>
        <p:txBody>
          <a:bodyPr wrap="square" rtlCol="0">
            <a:spAutoFit/>
          </a:bodyPr>
          <a:lstStyle/>
          <a:p>
            <a:r>
              <a:rPr lang="en-US" sz="800" dirty="0"/>
              <a:t>4/18/18-5/8/18</a:t>
            </a:r>
          </a:p>
        </p:txBody>
      </p:sp>
      <p:sp>
        <p:nvSpPr>
          <p:cNvPr id="9" name="TextBox 8">
            <a:extLst>
              <a:ext uri="{FF2B5EF4-FFF2-40B4-BE49-F238E27FC236}">
                <a16:creationId xmlns:a16="http://schemas.microsoft.com/office/drawing/2014/main" id="{F6F0376C-4E1D-452B-9925-FE3B8F3DC403}"/>
              </a:ext>
            </a:extLst>
          </p:cNvPr>
          <p:cNvSpPr txBox="1"/>
          <p:nvPr/>
        </p:nvSpPr>
        <p:spPr>
          <a:xfrm>
            <a:off x="8038838" y="1931881"/>
            <a:ext cx="928621" cy="215444"/>
          </a:xfrm>
          <a:prstGeom prst="rect">
            <a:avLst/>
          </a:prstGeom>
          <a:solidFill>
            <a:schemeClr val="bg1"/>
          </a:solidFill>
        </p:spPr>
        <p:txBody>
          <a:bodyPr wrap="square" rtlCol="0">
            <a:spAutoFit/>
          </a:bodyPr>
          <a:lstStyle/>
          <a:p>
            <a:r>
              <a:rPr lang="en-US" sz="800" dirty="0"/>
              <a:t>4/2/18-4/17/18</a:t>
            </a:r>
          </a:p>
        </p:txBody>
      </p:sp>
      <p:sp>
        <p:nvSpPr>
          <p:cNvPr id="10" name="TextBox 9">
            <a:extLst>
              <a:ext uri="{FF2B5EF4-FFF2-40B4-BE49-F238E27FC236}">
                <a16:creationId xmlns:a16="http://schemas.microsoft.com/office/drawing/2014/main" id="{BDE46B2C-2230-4568-AA8A-11D22DF2CD0B}"/>
              </a:ext>
            </a:extLst>
          </p:cNvPr>
          <p:cNvSpPr txBox="1"/>
          <p:nvPr/>
        </p:nvSpPr>
        <p:spPr>
          <a:xfrm>
            <a:off x="8028079" y="2803610"/>
            <a:ext cx="1058751" cy="215444"/>
          </a:xfrm>
          <a:prstGeom prst="rect">
            <a:avLst/>
          </a:prstGeom>
          <a:solidFill>
            <a:schemeClr val="bg1"/>
          </a:solidFill>
        </p:spPr>
        <p:txBody>
          <a:bodyPr wrap="square" rtlCol="0">
            <a:spAutoFit/>
          </a:bodyPr>
          <a:lstStyle/>
          <a:p>
            <a:r>
              <a:rPr lang="en-US" sz="800" dirty="0"/>
              <a:t>5/9/18-5/24/18</a:t>
            </a:r>
          </a:p>
        </p:txBody>
      </p:sp>
    </p:spTree>
    <p:extLst>
      <p:ext uri="{BB962C8B-B14F-4D97-AF65-F5344CB8AC3E}">
        <p14:creationId xmlns:p14="http://schemas.microsoft.com/office/powerpoint/2010/main" val="410923523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3">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generated with very high confidence">
            <a:extLst>
              <a:ext uri="{FF2B5EF4-FFF2-40B4-BE49-F238E27FC236}">
                <a16:creationId xmlns:a16="http://schemas.microsoft.com/office/drawing/2014/main" id="{EA907A93-4E74-4EFA-800F-3F47F189D50D}"/>
              </a:ext>
            </a:extLst>
          </p:cNvPr>
          <p:cNvPicPr>
            <a:picLocks noChangeAspect="1"/>
          </p:cNvPicPr>
          <p:nvPr/>
        </p:nvPicPr>
        <p:blipFill>
          <a:blip r:embed="rId4"/>
          <a:stretch>
            <a:fillRect/>
          </a:stretch>
        </p:blipFill>
        <p:spPr>
          <a:xfrm>
            <a:off x="6416043" y="356059"/>
            <a:ext cx="5455917" cy="3900980"/>
          </a:xfrm>
          <a:prstGeom prst="rect">
            <a:avLst/>
          </a:prstGeom>
        </p:spPr>
      </p:pic>
      <p:sp>
        <p:nvSpPr>
          <p:cNvPr id="2" name="Title 1"/>
          <p:cNvSpPr>
            <a:spLocks noGrp="1"/>
          </p:cNvSpPr>
          <p:nvPr>
            <p:ph type="title"/>
          </p:nvPr>
        </p:nvSpPr>
        <p:spPr>
          <a:xfrm>
            <a:off x="527538" y="4756638"/>
            <a:ext cx="11139854" cy="930447"/>
          </a:xfrm>
          <a:scene3d>
            <a:camera prst="orthographicFront"/>
            <a:lightRig rig="threePt" dir="t"/>
          </a:scene3d>
        </p:spPr>
        <p:txBody>
          <a:bodyPr vert="horz" lIns="91440" tIns="45720" rIns="91440" bIns="45720" rtlCol="0" anchor="b">
            <a:normAutofit/>
          </a:bodyPr>
          <a:lstStyle/>
          <a:p>
            <a:pPr algn="ctr"/>
            <a:r>
              <a:rPr lang="en-US" sz="5400" b="1"/>
              <a:t>District Coordinators &amp; Principals</a:t>
            </a:r>
          </a:p>
        </p:txBody>
      </p:sp>
      <p:grpSp>
        <p:nvGrpSpPr>
          <p:cNvPr id="4" name="Group 3">
            <a:extLst>
              <a:ext uri="{FF2B5EF4-FFF2-40B4-BE49-F238E27FC236}">
                <a16:creationId xmlns:a16="http://schemas.microsoft.com/office/drawing/2014/main" id="{94D02610-AD3B-4E36-B76D-0663BA130950}"/>
              </a:ext>
            </a:extLst>
          </p:cNvPr>
          <p:cNvGrpSpPr/>
          <p:nvPr/>
        </p:nvGrpSpPr>
        <p:grpSpPr>
          <a:xfrm>
            <a:off x="320040" y="321960"/>
            <a:ext cx="5455917" cy="3969179"/>
            <a:chOff x="320040" y="321960"/>
            <a:chExt cx="5455917" cy="3969179"/>
          </a:xfrm>
        </p:grpSpPr>
        <p:pic>
          <p:nvPicPr>
            <p:cNvPr id="7" name="Picture 6" descr="A close up of a device&#10;&#10;Description generated with high confidence">
              <a:extLst>
                <a:ext uri="{FF2B5EF4-FFF2-40B4-BE49-F238E27FC236}">
                  <a16:creationId xmlns:a16="http://schemas.microsoft.com/office/drawing/2014/main" id="{6C725AC8-AD49-4071-A598-830C0596F3C9}"/>
                </a:ext>
              </a:extLst>
            </p:cNvPr>
            <p:cNvPicPr>
              <a:picLocks noChangeAspect="1"/>
            </p:cNvPicPr>
            <p:nvPr/>
          </p:nvPicPr>
          <p:blipFill>
            <a:blip r:embed="rId5"/>
            <a:stretch>
              <a:fillRect/>
            </a:stretch>
          </p:blipFill>
          <p:spPr>
            <a:xfrm>
              <a:off x="320040" y="321960"/>
              <a:ext cx="5455917" cy="3969179"/>
            </a:xfrm>
            <a:prstGeom prst="rect">
              <a:avLst/>
            </a:prstGeom>
          </p:spPr>
        </p:pic>
        <p:sp>
          <p:nvSpPr>
            <p:cNvPr id="8" name="Rectangle 7">
              <a:extLst>
                <a:ext uri="{FF2B5EF4-FFF2-40B4-BE49-F238E27FC236}">
                  <a16:creationId xmlns:a16="http://schemas.microsoft.com/office/drawing/2014/main" id="{264F2945-A30E-4695-B255-22BA3B584ABE}"/>
                </a:ext>
              </a:extLst>
            </p:cNvPr>
            <p:cNvSpPr/>
            <p:nvPr/>
          </p:nvSpPr>
          <p:spPr>
            <a:xfrm rot="20814869">
              <a:off x="2140617" y="2075355"/>
              <a:ext cx="2931235" cy="389236"/>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724DD0B-F776-4AC9-9846-6D6413A91238}"/>
              </a:ext>
            </a:extLst>
          </p:cNvPr>
          <p:cNvSpPr txBox="1"/>
          <p:nvPr/>
        </p:nvSpPr>
        <p:spPr>
          <a:xfrm>
            <a:off x="6200925" y="342069"/>
            <a:ext cx="5991071" cy="3970318"/>
          </a:xfrm>
          <a:prstGeom prst="rect">
            <a:avLst/>
          </a:prstGeom>
          <a:solidFill>
            <a:schemeClr val="bg1"/>
          </a:solidFill>
        </p:spPr>
        <p:txBody>
          <a:bodyPr wrap="square" rtlCol="0">
            <a:spAutoFit/>
          </a:bodyPr>
          <a:lstStyle/>
          <a:p>
            <a:pPr marL="342900" indent="-342900">
              <a:buFont typeface="+mj-lt"/>
              <a:buAutoNum type="arabicPeriod"/>
            </a:pPr>
            <a:r>
              <a:rPr lang="en-US" sz="2800" dirty="0"/>
              <a:t>Can view roster verification from a district perspective with the ability to see progress in all buildings.</a:t>
            </a:r>
          </a:p>
          <a:p>
            <a:pPr marL="342900" indent="-342900">
              <a:buFont typeface="+mj-lt"/>
              <a:buAutoNum type="arabicPeriod"/>
            </a:pPr>
            <a:r>
              <a:rPr lang="en-US" sz="2800" dirty="0"/>
              <a:t>Will receive three emails—one at the beginning of School Setup; another near the conclusion of teacher roster verification and a final communication three days before the close of roster verification. </a:t>
            </a:r>
          </a:p>
        </p:txBody>
      </p:sp>
    </p:spTree>
    <p:extLst>
      <p:ext uri="{BB962C8B-B14F-4D97-AF65-F5344CB8AC3E}">
        <p14:creationId xmlns:p14="http://schemas.microsoft.com/office/powerpoint/2010/main" val="2519448267"/>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6" y="154773"/>
            <a:ext cx="11712795" cy="1114761"/>
          </a:xfrm>
          <a:scene3d>
            <a:camera prst="orthographicFront"/>
            <a:lightRig rig="threePt" dir="t"/>
          </a:scene3d>
          <a:sp3d>
            <a:bevelT w="152400" h="50800" prst="softRound"/>
          </a:sp3d>
        </p:spPr>
        <p:txBody>
          <a:bodyPr>
            <a:normAutofit fontScale="90000"/>
          </a:bodyPr>
          <a:lstStyle/>
          <a:p>
            <a:pPr algn="l"/>
            <a:br>
              <a:rPr lang="en-US" dirty="0">
                <a:latin typeface="Arial Black" panose="020B0A04020102020204" pitchFamily="34" charset="0"/>
              </a:rPr>
            </a:br>
            <a:r>
              <a:rPr lang="en-US" sz="6700" b="1" dirty="0"/>
              <a:t>Student Name Discrepancies Report</a:t>
            </a:r>
            <a:br>
              <a:rPr lang="en-US" dirty="0"/>
            </a:br>
            <a:endParaRPr lang="en-US" dirty="0"/>
          </a:p>
        </p:txBody>
      </p:sp>
      <p:sp>
        <p:nvSpPr>
          <p:cNvPr id="5" name="TextBox 4"/>
          <p:cNvSpPr txBox="1"/>
          <p:nvPr/>
        </p:nvSpPr>
        <p:spPr>
          <a:xfrm>
            <a:off x="8249927" y="1497702"/>
            <a:ext cx="3429193" cy="4139595"/>
          </a:xfrm>
          <a:prstGeom prst="rect">
            <a:avLst/>
          </a:prstGeom>
          <a:noFill/>
        </p:spPr>
        <p:txBody>
          <a:bodyPr wrap="square" rtlCol="0">
            <a:spAutoFit/>
          </a:bodyPr>
          <a:lstStyle/>
          <a:p>
            <a:r>
              <a:rPr lang="en-US" b="1" dirty="0"/>
              <a:t>Principals will be able to run this report which will show student name discrepancies between the SIS system and the IBM-State Student ID (SSID) system. The SIS Link loader will load names as they appear in the SIS into BFK•Link® CE</a:t>
            </a:r>
          </a:p>
          <a:p>
            <a:r>
              <a:rPr lang="en-US" b="1" dirty="0"/>
              <a:t>so teachers will see the names they are used to seeing. </a:t>
            </a:r>
            <a:br>
              <a:rPr lang="en-US" b="1" dirty="0"/>
            </a:br>
            <a:br>
              <a:rPr lang="en-US" b="1" dirty="0"/>
            </a:br>
            <a:r>
              <a:rPr lang="en-US" b="1" dirty="0"/>
              <a:t>However, the student names shown in EVAAS and eTPES will be from the IBM SSID system.</a:t>
            </a:r>
          </a:p>
          <a:p>
            <a:endParaRPr lang="en-US" sz="1100" dirty="0"/>
          </a:p>
        </p:txBody>
      </p:sp>
      <p:pic>
        <p:nvPicPr>
          <p:cNvPr id="4" name="Picture 3" descr="Student Name Discrepancies Report&#10;">
            <a:extLst>
              <a:ext uri="{FF2B5EF4-FFF2-40B4-BE49-F238E27FC236}">
                <a16:creationId xmlns:a16="http://schemas.microsoft.com/office/drawing/2014/main" id="{CF57F23F-A00C-40D3-A96E-1392E86DEF69}"/>
              </a:ext>
            </a:extLst>
          </p:cNvPr>
          <p:cNvPicPr>
            <a:picLocks noChangeAspect="1"/>
          </p:cNvPicPr>
          <p:nvPr/>
        </p:nvPicPr>
        <p:blipFill>
          <a:blip r:embed="rId2"/>
          <a:stretch>
            <a:fillRect/>
          </a:stretch>
        </p:blipFill>
        <p:spPr>
          <a:xfrm>
            <a:off x="270123" y="1497702"/>
            <a:ext cx="7422620" cy="4782235"/>
          </a:xfrm>
          <a:prstGeom prst="rect">
            <a:avLst/>
          </a:prstGeom>
          <a:ln>
            <a:solidFill>
              <a:schemeClr val="tx1"/>
            </a:solidFill>
          </a:ln>
        </p:spPr>
      </p:pic>
      <p:sp>
        <p:nvSpPr>
          <p:cNvPr id="6" name="Speech Bubble: Rectangle with Corners Rounded 5">
            <a:extLst>
              <a:ext uri="{FF2B5EF4-FFF2-40B4-BE49-F238E27FC236}">
                <a16:creationId xmlns:a16="http://schemas.microsoft.com/office/drawing/2014/main" id="{6B2EEC3E-FE8A-4D65-9B09-5F1013BB8C0D}"/>
              </a:ext>
            </a:extLst>
          </p:cNvPr>
          <p:cNvSpPr/>
          <p:nvPr/>
        </p:nvSpPr>
        <p:spPr>
          <a:xfrm>
            <a:off x="2689412" y="2688384"/>
            <a:ext cx="1362636" cy="556840"/>
          </a:xfrm>
          <a:prstGeom prst="wedgeRoundRectCallout">
            <a:avLst>
              <a:gd name="adj1" fmla="val -99534"/>
              <a:gd name="adj2" fmla="val -4285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CACE12-EA95-42DF-8184-58A8DBD7FED5}"/>
              </a:ext>
            </a:extLst>
          </p:cNvPr>
          <p:cNvSpPr txBox="1"/>
          <p:nvPr/>
        </p:nvSpPr>
        <p:spPr>
          <a:xfrm>
            <a:off x="2760027" y="2673434"/>
            <a:ext cx="1221406" cy="646331"/>
          </a:xfrm>
          <a:prstGeom prst="rect">
            <a:avLst/>
          </a:prstGeom>
          <a:noFill/>
          <a:ln>
            <a:noFill/>
          </a:ln>
        </p:spPr>
        <p:txBody>
          <a:bodyPr wrap="square" rtlCol="0">
            <a:spAutoFit/>
          </a:bodyPr>
          <a:lstStyle/>
          <a:p>
            <a:r>
              <a:rPr lang="en-US" sz="1200" dirty="0">
                <a:solidFill>
                  <a:srgbClr val="FF0000"/>
                </a:solidFill>
              </a:rPr>
              <a:t>Student Name Discrepancies Report</a:t>
            </a:r>
          </a:p>
        </p:txBody>
      </p:sp>
    </p:spTree>
    <p:extLst>
      <p:ext uri="{BB962C8B-B14F-4D97-AF65-F5344CB8AC3E}">
        <p14:creationId xmlns:p14="http://schemas.microsoft.com/office/powerpoint/2010/main" val="4237412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87" y="172822"/>
            <a:ext cx="11059502" cy="1138628"/>
          </a:xfrm>
          <a:scene3d>
            <a:camera prst="orthographicFront"/>
            <a:lightRig rig="threePt" dir="t"/>
          </a:scene3d>
          <a:sp3d>
            <a:bevelT w="152400" h="50800" prst="softRound"/>
          </a:sp3d>
        </p:spPr>
        <p:txBody>
          <a:bodyPr>
            <a:normAutofit/>
          </a:bodyPr>
          <a:lstStyle/>
          <a:p>
            <a:r>
              <a:rPr lang="en-US" sz="6000" b="1" dirty="0"/>
              <a:t>Student Alert Details</a:t>
            </a:r>
          </a:p>
        </p:txBody>
      </p:sp>
      <p:sp>
        <p:nvSpPr>
          <p:cNvPr id="9" name="TextBox 8"/>
          <p:cNvSpPr txBox="1"/>
          <p:nvPr/>
        </p:nvSpPr>
        <p:spPr>
          <a:xfrm>
            <a:off x="671287" y="3429000"/>
            <a:ext cx="1451264" cy="523220"/>
          </a:xfrm>
          <a:prstGeom prst="rect">
            <a:avLst/>
          </a:prstGeom>
          <a:solidFill>
            <a:schemeClr val="accent5">
              <a:lumMod val="40000"/>
              <a:lumOff val="60000"/>
            </a:schemeClr>
          </a:solidFill>
          <a:ln w="38100">
            <a:solidFill>
              <a:schemeClr val="tx1"/>
            </a:solidFill>
          </a:ln>
        </p:spPr>
        <p:txBody>
          <a:bodyPr wrap="square" rtlCol="0">
            <a:spAutoFit/>
          </a:bodyPr>
          <a:lstStyle/>
          <a:p>
            <a:r>
              <a:rPr lang="en-US" sz="1400" b="1" dirty="0"/>
              <a:t>Acknowledge</a:t>
            </a:r>
          </a:p>
          <a:p>
            <a:r>
              <a:rPr lang="en-US" sz="1400" b="1" dirty="0"/>
              <a:t>Alert</a:t>
            </a:r>
          </a:p>
        </p:txBody>
      </p:sp>
      <p:pic>
        <p:nvPicPr>
          <p:cNvPr id="10" name="Picture 9">
            <a:extLst>
              <a:ext uri="{FF2B5EF4-FFF2-40B4-BE49-F238E27FC236}">
                <a16:creationId xmlns:a16="http://schemas.microsoft.com/office/drawing/2014/main" id="{73FB567D-F103-4C8D-BD79-EF741810080F}"/>
              </a:ext>
            </a:extLst>
          </p:cNvPr>
          <p:cNvPicPr>
            <a:picLocks noChangeAspect="1"/>
          </p:cNvPicPr>
          <p:nvPr/>
        </p:nvPicPr>
        <p:blipFill>
          <a:blip r:embed="rId4"/>
          <a:stretch>
            <a:fillRect/>
          </a:stretch>
        </p:blipFill>
        <p:spPr>
          <a:xfrm>
            <a:off x="2393459" y="1455823"/>
            <a:ext cx="7675990" cy="4090727"/>
          </a:xfrm>
          <a:prstGeom prst="rect">
            <a:avLst/>
          </a:prstGeom>
        </p:spPr>
      </p:pic>
      <p:cxnSp>
        <p:nvCxnSpPr>
          <p:cNvPr id="8" name="Straight Arrow Connector 7"/>
          <p:cNvCxnSpPr>
            <a:cxnSpLocks/>
          </p:cNvCxnSpPr>
          <p:nvPr/>
        </p:nvCxnSpPr>
        <p:spPr>
          <a:xfrm>
            <a:off x="2122551" y="3952220"/>
            <a:ext cx="709630" cy="336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54970"/>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29030"/>
            <a:ext cx="10515600" cy="1325563"/>
          </a:xfrm>
          <a:scene3d>
            <a:camera prst="orthographicFront"/>
            <a:lightRig rig="threePt" dir="t"/>
          </a:scene3d>
          <a:sp3d>
            <a:bevelT w="152400" h="50800" prst="softRound"/>
          </a:sp3d>
        </p:spPr>
        <p:txBody>
          <a:bodyPr>
            <a:normAutofit/>
          </a:bodyPr>
          <a:lstStyle/>
          <a:p>
            <a:r>
              <a:rPr lang="en-US" sz="6000" b="1" dirty="0"/>
              <a:t>Teacher Completion Alerts</a:t>
            </a:r>
          </a:p>
        </p:txBody>
      </p:sp>
      <p:sp>
        <p:nvSpPr>
          <p:cNvPr id="3" name="Content Placeholder 2"/>
          <p:cNvSpPr>
            <a:spLocks noGrp="1"/>
          </p:cNvSpPr>
          <p:nvPr>
            <p:ph idx="1"/>
          </p:nvPr>
        </p:nvSpPr>
        <p:spPr>
          <a:xfrm>
            <a:off x="838200" y="1825625"/>
            <a:ext cx="10515600" cy="3588586"/>
          </a:xfrm>
        </p:spPr>
        <p:txBody>
          <a:bodyPr>
            <a:normAutofit/>
          </a:bodyPr>
          <a:lstStyle/>
          <a:p>
            <a:r>
              <a:rPr lang="en-US" dirty="0"/>
              <a:t>Roster not assigned to teacher</a:t>
            </a:r>
          </a:p>
          <a:p>
            <a:pPr lvl="1"/>
            <a:r>
              <a:rPr lang="en-US" sz="2800" dirty="0"/>
              <a:t>Looks for rosters not associated with a teacher because the teacher record was incomplete</a:t>
            </a:r>
          </a:p>
          <a:p>
            <a:pPr lvl="1"/>
            <a:r>
              <a:rPr lang="en-US" sz="2800" dirty="0"/>
              <a:t>Need to update the teacher record</a:t>
            </a:r>
          </a:p>
          <a:p>
            <a:pPr lvl="1"/>
            <a:r>
              <a:rPr lang="en-US" sz="2800" dirty="0"/>
              <a:t>Access the roster and then transfer it to the correct teacher</a:t>
            </a:r>
          </a:p>
          <a:p>
            <a:r>
              <a:rPr lang="en-US" dirty="0"/>
              <a:t>Rosters with no students</a:t>
            </a:r>
          </a:p>
          <a:p>
            <a:pPr lvl="1"/>
            <a:r>
              <a:rPr lang="en-US" sz="2800" dirty="0"/>
              <a:t>Should clear if teacher adds students to a class that was created by the administrator</a:t>
            </a:r>
          </a:p>
          <a:p>
            <a:endParaRPr lang="en-US" sz="2400" dirty="0"/>
          </a:p>
          <a:p>
            <a:endParaRPr lang="en-US" sz="2400" dirty="0"/>
          </a:p>
        </p:txBody>
      </p:sp>
    </p:spTree>
    <p:extLst>
      <p:ext uri="{BB962C8B-B14F-4D97-AF65-F5344CB8AC3E}">
        <p14:creationId xmlns:p14="http://schemas.microsoft.com/office/powerpoint/2010/main" val="188771095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295" y="173199"/>
            <a:ext cx="11177337" cy="1293028"/>
          </a:xfrm>
          <a:scene3d>
            <a:camera prst="orthographicFront"/>
            <a:lightRig rig="threePt" dir="t"/>
          </a:scene3d>
          <a:sp3d>
            <a:bevelT w="152400" h="50800" prst="softRound"/>
          </a:sp3d>
        </p:spPr>
        <p:txBody>
          <a:bodyPr>
            <a:normAutofit/>
          </a:bodyPr>
          <a:lstStyle/>
          <a:p>
            <a:r>
              <a:rPr lang="en-US" sz="6000" b="1" dirty="0"/>
              <a:t>Warning not on the Alerts Table</a:t>
            </a:r>
          </a:p>
        </p:txBody>
      </p:sp>
      <p:pic>
        <p:nvPicPr>
          <p:cNvPr id="5" name="Picture 4"/>
          <p:cNvPicPr>
            <a:picLocks noChangeAspect="1"/>
          </p:cNvPicPr>
          <p:nvPr/>
        </p:nvPicPr>
        <p:blipFill>
          <a:blip r:embed="rId4" cstate="print"/>
          <a:stretch>
            <a:fillRect/>
          </a:stretch>
        </p:blipFill>
        <p:spPr>
          <a:xfrm>
            <a:off x="1170254" y="1585185"/>
            <a:ext cx="8229599" cy="2475827"/>
          </a:xfrm>
          <a:prstGeom prst="rect">
            <a:avLst/>
          </a:prstGeom>
        </p:spPr>
      </p:pic>
      <p:pic>
        <p:nvPicPr>
          <p:cNvPr id="6" name="Picture 5"/>
          <p:cNvPicPr>
            <a:picLocks noChangeAspect="1"/>
          </p:cNvPicPr>
          <p:nvPr/>
        </p:nvPicPr>
        <p:blipFill>
          <a:blip r:embed="rId5" cstate="print"/>
          <a:stretch>
            <a:fillRect/>
          </a:stretch>
        </p:blipFill>
        <p:spPr>
          <a:xfrm>
            <a:off x="1170254" y="4179970"/>
            <a:ext cx="8229599" cy="1981315"/>
          </a:xfrm>
          <a:prstGeom prst="rect">
            <a:avLst/>
          </a:prstGeom>
        </p:spPr>
      </p:pic>
      <p:sp>
        <p:nvSpPr>
          <p:cNvPr id="8" name="Oval 7"/>
          <p:cNvSpPr/>
          <p:nvPr/>
        </p:nvSpPr>
        <p:spPr>
          <a:xfrm>
            <a:off x="4758619" y="5115710"/>
            <a:ext cx="1992573" cy="4913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471429" y="3569693"/>
            <a:ext cx="928425" cy="4913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180823"/>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382" y="764373"/>
            <a:ext cx="7378817" cy="1114761"/>
          </a:xfrm>
        </p:spPr>
        <p:txBody>
          <a:bodyPr>
            <a:normAutofit fontScale="90000"/>
          </a:bodyPr>
          <a:lstStyle/>
          <a:p>
            <a:pPr algn="l"/>
            <a:br>
              <a:rPr lang="en-US" dirty="0">
                <a:latin typeface="Arial Black" panose="020B0A04020102020204" pitchFamily="34" charset="0"/>
              </a:rPr>
            </a:br>
            <a:r>
              <a:rPr lang="en-US" dirty="0">
                <a:latin typeface="Arial Black" panose="020B0A04020102020204" pitchFamily="34" charset="0"/>
              </a:rPr>
              <a:t>New Functionality</a:t>
            </a:r>
            <a:br>
              <a:rPr lang="en-US" dirty="0">
                <a:latin typeface="Arial Black" panose="020B0A04020102020204" pitchFamily="34" charset="0"/>
              </a:rPr>
            </a:br>
            <a:endParaRPr lang="en-US" dirty="0">
              <a:latin typeface="Arial Black" panose="020B0A04020102020204" pitchFamily="34" charset="0"/>
            </a:endParaRPr>
          </a:p>
        </p:txBody>
      </p:sp>
      <p:pic>
        <p:nvPicPr>
          <p:cNvPr id="4" name="Picture 3">
            <a:extLst>
              <a:ext uri="{FF2B5EF4-FFF2-40B4-BE49-F238E27FC236}">
                <a16:creationId xmlns:a16="http://schemas.microsoft.com/office/drawing/2014/main" id="{32C66ED6-2304-4792-82AA-31B91A91DFCF}"/>
              </a:ext>
            </a:extLst>
          </p:cNvPr>
          <p:cNvPicPr>
            <a:picLocks noChangeAspect="1"/>
          </p:cNvPicPr>
          <p:nvPr/>
        </p:nvPicPr>
        <p:blipFill>
          <a:blip r:embed="rId4"/>
          <a:stretch>
            <a:fillRect/>
          </a:stretch>
        </p:blipFill>
        <p:spPr>
          <a:xfrm>
            <a:off x="0" y="0"/>
            <a:ext cx="12191999" cy="6858000"/>
          </a:xfrm>
          <a:prstGeom prst="rect">
            <a:avLst/>
          </a:prstGeom>
        </p:spPr>
      </p:pic>
      <p:sp>
        <p:nvSpPr>
          <p:cNvPr id="3" name="TextBox 2"/>
          <p:cNvSpPr txBox="1"/>
          <p:nvPr/>
        </p:nvSpPr>
        <p:spPr>
          <a:xfrm>
            <a:off x="2835562" y="1533524"/>
            <a:ext cx="6661856" cy="461665"/>
          </a:xfrm>
          <a:prstGeom prst="rect">
            <a:avLst/>
          </a:prstGeom>
          <a:noFill/>
          <a:ln w="57150">
            <a:solidFill>
              <a:srgbClr val="FF0000"/>
            </a:solidFill>
          </a:ln>
        </p:spPr>
        <p:txBody>
          <a:bodyPr wrap="square" rtlCol="0">
            <a:spAutoFit/>
          </a:bodyPr>
          <a:lstStyle/>
          <a:p>
            <a:r>
              <a:rPr lang="en-US" sz="2400" b="1" dirty="0">
                <a:latin typeface="+mj-lt"/>
              </a:rPr>
              <a:t>The Review &amp; Approval Phase             May 9 – 24</a:t>
            </a:r>
          </a:p>
        </p:txBody>
      </p:sp>
      <p:sp>
        <p:nvSpPr>
          <p:cNvPr id="17" name="Rectangle 16"/>
          <p:cNvSpPr/>
          <p:nvPr/>
        </p:nvSpPr>
        <p:spPr>
          <a:xfrm>
            <a:off x="6235989" y="2364508"/>
            <a:ext cx="2198254" cy="15978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235989" y="3260436"/>
            <a:ext cx="2198254" cy="1978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5"/>
          <a:stretch>
            <a:fillRect/>
          </a:stretch>
        </p:blipFill>
        <p:spPr>
          <a:xfrm>
            <a:off x="2176723" y="4104577"/>
            <a:ext cx="5293222" cy="2802294"/>
          </a:xfrm>
          <a:prstGeom prst="rect">
            <a:avLst/>
          </a:prstGeom>
          <a:ln w="44450">
            <a:solidFill>
              <a:schemeClr val="bg1"/>
            </a:solidFill>
          </a:ln>
        </p:spPr>
      </p:pic>
      <p:sp>
        <p:nvSpPr>
          <p:cNvPr id="29" name="Content Placeholder 2"/>
          <p:cNvSpPr txBox="1">
            <a:spLocks/>
          </p:cNvSpPr>
          <p:nvPr/>
        </p:nvSpPr>
        <p:spPr>
          <a:xfrm>
            <a:off x="2152942" y="3723855"/>
            <a:ext cx="5346185" cy="360785"/>
          </a:xfrm>
          <a:prstGeom prst="rect">
            <a:avLst/>
          </a:prstGeom>
          <a:solidFill>
            <a:schemeClr val="tx1"/>
          </a:solidFill>
          <a:ln w="38100">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bg1"/>
                </a:solidFill>
              </a:rPr>
              <a:t>Review students who are flagged with an alert.</a:t>
            </a:r>
          </a:p>
        </p:txBody>
      </p:sp>
      <p:cxnSp>
        <p:nvCxnSpPr>
          <p:cNvPr id="11" name="Straight Arrow Connector 10"/>
          <p:cNvCxnSpPr>
            <a:cxnSpLocks/>
          </p:cNvCxnSpPr>
          <p:nvPr/>
        </p:nvCxnSpPr>
        <p:spPr>
          <a:xfrm flipH="1">
            <a:off x="5847904" y="3458252"/>
            <a:ext cx="388085" cy="24188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5459819" y="1902856"/>
            <a:ext cx="776170" cy="4616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5459819" y="1902856"/>
            <a:ext cx="912406" cy="1357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176723" y="4156364"/>
            <a:ext cx="5312879" cy="1287623"/>
            <a:chOff x="637309" y="3378727"/>
            <a:chExt cx="10501745" cy="2387506"/>
          </a:xfrm>
        </p:grpSpPr>
        <p:pic>
          <p:nvPicPr>
            <p:cNvPr id="38" name="Picture 2" descr="C:\Users\Scott\AppData\Local\Temp\SNAGHTML12c7f3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09" y="3378727"/>
              <a:ext cx="10501745" cy="2387506"/>
            </a:xfrm>
            <a:prstGeom prst="rect">
              <a:avLst/>
            </a:prstGeom>
            <a:ln w="63500">
              <a:solidFill>
                <a:schemeClr val="bg1"/>
              </a:solidFill>
            </a:ln>
            <a:effectLst>
              <a:outerShdw blurRad="50800" dist="127000" dir="31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9" name="Rectangle 38"/>
            <p:cNvSpPr/>
            <p:nvPr/>
          </p:nvSpPr>
          <p:spPr>
            <a:xfrm>
              <a:off x="9171709" y="3749964"/>
              <a:ext cx="1967345" cy="6742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itle 1"/>
          <p:cNvSpPr txBox="1">
            <a:spLocks/>
          </p:cNvSpPr>
          <p:nvPr/>
        </p:nvSpPr>
        <p:spPr>
          <a:xfrm>
            <a:off x="8158208" y="3381133"/>
            <a:ext cx="3629328" cy="1446888"/>
          </a:xfrm>
          <a:prstGeom prst="rect">
            <a:avLst/>
          </a:prstGeom>
          <a:solidFill>
            <a:schemeClr val="tx1"/>
          </a:solidFill>
          <a:ln w="38100">
            <a:solidFill>
              <a:schemeClr val="bg1"/>
            </a:solidFill>
          </a:ln>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br>
              <a:rPr lang="en-US" sz="1200" dirty="0">
                <a:solidFill>
                  <a:schemeClr val="bg1"/>
                </a:solidFill>
                <a:latin typeface="Arial Black" panose="020B0A04020102020204" pitchFamily="34" charset="0"/>
              </a:rPr>
            </a:br>
            <a:r>
              <a:rPr lang="en-US" sz="2100" dirty="0">
                <a:solidFill>
                  <a:schemeClr val="bg1"/>
                </a:solidFill>
                <a:latin typeface="Arial Black" panose="020B0A04020102020204" pitchFamily="34" charset="0"/>
              </a:rPr>
              <a:t>New Functionality</a:t>
            </a:r>
            <a:br>
              <a:rPr lang="en-US" sz="1200" dirty="0">
                <a:solidFill>
                  <a:schemeClr val="bg1"/>
                </a:solidFill>
                <a:latin typeface="Arial Black" panose="020B0A04020102020204" pitchFamily="34" charset="0"/>
              </a:rPr>
            </a:br>
            <a:br>
              <a:rPr lang="en-US" sz="1200" dirty="0">
                <a:solidFill>
                  <a:schemeClr val="bg1"/>
                </a:solidFill>
                <a:latin typeface="Arial Black" panose="020B0A04020102020204" pitchFamily="34" charset="0"/>
              </a:rPr>
            </a:br>
            <a:r>
              <a:rPr lang="en-US" sz="1200" dirty="0">
                <a:solidFill>
                  <a:schemeClr val="bg1"/>
                </a:solidFill>
                <a:latin typeface="Arial Black" panose="020B0A04020102020204" pitchFamily="34" charset="0"/>
              </a:rPr>
              <a:t>Reminder:  </a:t>
            </a:r>
            <a:r>
              <a:rPr lang="en-US" sz="1200" dirty="0">
                <a:solidFill>
                  <a:schemeClr val="bg1"/>
                </a:solidFill>
              </a:rPr>
              <a:t>Principals can add students to their  school buildings if the student’s information has been loaded anywhere in the district.</a:t>
            </a:r>
            <a:endParaRPr lang="en-US" sz="1200" dirty="0">
              <a:solidFill>
                <a:schemeClr val="bg1"/>
              </a:solidFill>
              <a:latin typeface="Arial Black" panose="020B0A04020102020204" pitchFamily="34" charset="0"/>
            </a:endParaRPr>
          </a:p>
        </p:txBody>
      </p:sp>
      <p:cxnSp>
        <p:nvCxnSpPr>
          <p:cNvPr id="2054" name="Straight Arrow Connector 2053"/>
          <p:cNvCxnSpPr>
            <a:stCxn id="43" idx="1"/>
          </p:cNvCxnSpPr>
          <p:nvPr/>
        </p:nvCxnSpPr>
        <p:spPr>
          <a:xfrm flipH="1">
            <a:off x="7499127" y="4104577"/>
            <a:ext cx="659081" cy="2520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376F6E9-12D4-4CAC-878C-70C728E390DA}"/>
              </a:ext>
            </a:extLst>
          </p:cNvPr>
          <p:cNvSpPr/>
          <p:nvPr/>
        </p:nvSpPr>
        <p:spPr>
          <a:xfrm>
            <a:off x="9034227" y="2537213"/>
            <a:ext cx="1008188" cy="196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279BC6-F771-4D71-A519-C036DF8EDC2C}"/>
              </a:ext>
            </a:extLst>
          </p:cNvPr>
          <p:cNvSpPr/>
          <p:nvPr/>
        </p:nvSpPr>
        <p:spPr>
          <a:xfrm>
            <a:off x="9034227" y="3013695"/>
            <a:ext cx="1008188" cy="237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97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P spid="29" grpId="0" animBg="1"/>
      <p:bldP spid="4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382" y="764373"/>
            <a:ext cx="7378817" cy="1114761"/>
          </a:xfrm>
        </p:spPr>
        <p:txBody>
          <a:bodyPr>
            <a:normAutofit fontScale="90000"/>
          </a:bodyPr>
          <a:lstStyle/>
          <a:p>
            <a:pPr algn="l"/>
            <a:br>
              <a:rPr lang="en-US" dirty="0">
                <a:latin typeface="Arial Black" panose="020B0A04020102020204" pitchFamily="34" charset="0"/>
              </a:rPr>
            </a:br>
            <a:r>
              <a:rPr lang="en-US" dirty="0">
                <a:latin typeface="Arial Black" panose="020B0A04020102020204" pitchFamily="34" charset="0"/>
              </a:rPr>
              <a:t>New Functionality</a:t>
            </a:r>
            <a:br>
              <a:rPr lang="en-US" dirty="0">
                <a:latin typeface="Arial Black" panose="020B0A04020102020204" pitchFamily="34" charset="0"/>
              </a:rPr>
            </a:br>
            <a:endParaRPr lang="en-US" dirty="0">
              <a:latin typeface="Arial Black" panose="020B0A04020102020204" pitchFamily="34" charset="0"/>
            </a:endParaRPr>
          </a:p>
        </p:txBody>
      </p:sp>
      <p:pic>
        <p:nvPicPr>
          <p:cNvPr id="4" name="Picture 3">
            <a:extLst>
              <a:ext uri="{FF2B5EF4-FFF2-40B4-BE49-F238E27FC236}">
                <a16:creationId xmlns:a16="http://schemas.microsoft.com/office/drawing/2014/main" id="{D43990F9-4A5B-46A6-AFBE-2217E77BB56D}"/>
              </a:ext>
            </a:extLst>
          </p:cNvPr>
          <p:cNvPicPr>
            <a:picLocks noChangeAspect="1"/>
          </p:cNvPicPr>
          <p:nvPr/>
        </p:nvPicPr>
        <p:blipFill>
          <a:blip r:embed="rId4"/>
          <a:stretch>
            <a:fillRect/>
          </a:stretch>
        </p:blipFill>
        <p:spPr>
          <a:xfrm>
            <a:off x="1" y="0"/>
            <a:ext cx="12192000" cy="6858000"/>
          </a:xfrm>
          <a:prstGeom prst="rect">
            <a:avLst/>
          </a:prstGeom>
        </p:spPr>
      </p:pic>
      <p:sp>
        <p:nvSpPr>
          <p:cNvPr id="3" name="TextBox 2"/>
          <p:cNvSpPr txBox="1"/>
          <p:nvPr/>
        </p:nvSpPr>
        <p:spPr>
          <a:xfrm>
            <a:off x="2835562" y="1533524"/>
            <a:ext cx="6661856" cy="461665"/>
          </a:xfrm>
          <a:prstGeom prst="rect">
            <a:avLst/>
          </a:prstGeom>
          <a:noFill/>
          <a:ln w="57150">
            <a:solidFill>
              <a:srgbClr val="FF0000"/>
            </a:solidFill>
          </a:ln>
        </p:spPr>
        <p:txBody>
          <a:bodyPr wrap="square" rtlCol="0">
            <a:spAutoFit/>
          </a:bodyPr>
          <a:lstStyle/>
          <a:p>
            <a:r>
              <a:rPr lang="en-US" sz="2400" b="1" dirty="0">
                <a:latin typeface="+mj-lt"/>
              </a:rPr>
              <a:t>The Review &amp; Approval Phase             May 9 – 24</a:t>
            </a:r>
          </a:p>
        </p:txBody>
      </p:sp>
      <p:sp>
        <p:nvSpPr>
          <p:cNvPr id="28" name="Rectangle 27"/>
          <p:cNvSpPr/>
          <p:nvPr/>
        </p:nvSpPr>
        <p:spPr>
          <a:xfrm>
            <a:off x="6235989" y="3417998"/>
            <a:ext cx="2198254" cy="1978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flipH="1">
            <a:off x="5847904" y="3626700"/>
            <a:ext cx="388085" cy="24188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5459819" y="1902856"/>
            <a:ext cx="892855" cy="15260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286341" y="3908842"/>
            <a:ext cx="7955436" cy="1721267"/>
          </a:xfrm>
          <a:prstGeom prst="rect">
            <a:avLst/>
          </a:prstGeom>
          <a:ln w="50800">
            <a:solidFill>
              <a:schemeClr val="bg1"/>
            </a:solidFill>
          </a:ln>
        </p:spPr>
      </p:pic>
      <p:sp>
        <p:nvSpPr>
          <p:cNvPr id="19" name="TextBox 18"/>
          <p:cNvSpPr txBox="1"/>
          <p:nvPr/>
        </p:nvSpPr>
        <p:spPr>
          <a:xfrm>
            <a:off x="262393" y="5632685"/>
            <a:ext cx="7995285" cy="1111325"/>
          </a:xfrm>
          <a:prstGeom prst="rect">
            <a:avLst/>
          </a:prstGeom>
          <a:solidFill>
            <a:schemeClr val="tx1"/>
          </a:solidFill>
          <a:ln w="50800">
            <a:solidFill>
              <a:schemeClr val="bg1"/>
            </a:solidFill>
          </a:ln>
        </p:spPr>
        <p:txBody>
          <a:bodyPr wrap="square" rtlCol="0">
            <a:spAutoFit/>
          </a:bodyPr>
          <a:lstStyle/>
          <a:p>
            <a:pPr lvl="0"/>
            <a:r>
              <a:rPr lang="en-US" dirty="0">
                <a:solidFill>
                  <a:schemeClr val="bg1"/>
                </a:solidFill>
              </a:rPr>
              <a:t>Principal Process (approval)</a:t>
            </a:r>
          </a:p>
          <a:p>
            <a:pPr marL="742950" lvl="1" indent="-285750">
              <a:buFont typeface="Arial" panose="020B0604020202020204" pitchFamily="34" charset="0"/>
              <a:buChar char="•"/>
            </a:pPr>
            <a:r>
              <a:rPr lang="en-US" sz="1600" dirty="0">
                <a:solidFill>
                  <a:schemeClr val="bg1"/>
                </a:solidFill>
              </a:rPr>
              <a:t>Approval of rosters</a:t>
            </a:r>
          </a:p>
          <a:p>
            <a:pPr marL="742950" lvl="1" indent="-285750">
              <a:buFont typeface="Arial" panose="020B0604020202020204" pitchFamily="34" charset="0"/>
              <a:buChar char="•"/>
            </a:pPr>
            <a:r>
              <a:rPr lang="en-US" sz="1600" dirty="0">
                <a:solidFill>
                  <a:schemeClr val="bg1"/>
                </a:solidFill>
              </a:rPr>
              <a:t>See listing of staff members who have submitted rosters for approval</a:t>
            </a:r>
          </a:p>
          <a:p>
            <a:pPr marL="742950" lvl="1" indent="-285750">
              <a:buFont typeface="Arial" panose="020B0604020202020204" pitchFamily="34" charset="0"/>
              <a:buChar char="•"/>
            </a:pPr>
            <a:r>
              <a:rPr lang="en-US" sz="1600" dirty="0">
                <a:solidFill>
                  <a:schemeClr val="bg1"/>
                </a:solidFill>
              </a:rPr>
              <a:t>Click on number of classes to view changes made to individual classes</a:t>
            </a:r>
          </a:p>
        </p:txBody>
      </p:sp>
      <p:sp>
        <p:nvSpPr>
          <p:cNvPr id="12" name="Rectangle 11">
            <a:extLst>
              <a:ext uri="{FF2B5EF4-FFF2-40B4-BE49-F238E27FC236}">
                <a16:creationId xmlns:a16="http://schemas.microsoft.com/office/drawing/2014/main" id="{922058F9-4940-4626-9D6C-CCBE038F9C95}"/>
              </a:ext>
            </a:extLst>
          </p:cNvPr>
          <p:cNvSpPr/>
          <p:nvPr/>
        </p:nvSpPr>
        <p:spPr>
          <a:xfrm>
            <a:off x="9034227" y="2537213"/>
            <a:ext cx="1008188" cy="1968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0B8C78-DC2A-4B4E-A7C2-93C58443481F}"/>
              </a:ext>
            </a:extLst>
          </p:cNvPr>
          <p:cNvSpPr/>
          <p:nvPr/>
        </p:nvSpPr>
        <p:spPr>
          <a:xfrm>
            <a:off x="9034227" y="3013695"/>
            <a:ext cx="1008188" cy="2375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52D5E1-2FA8-42FD-95ED-52901DFDC09F}"/>
              </a:ext>
            </a:extLst>
          </p:cNvPr>
          <p:cNvSpPr/>
          <p:nvPr/>
        </p:nvSpPr>
        <p:spPr>
          <a:xfrm>
            <a:off x="9143348" y="3564125"/>
            <a:ext cx="844419" cy="1648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8328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ppt_x"/>
                                          </p:val>
                                        </p:tav>
                                        <p:tav tm="100000">
                                          <p:val>
                                            <p:strVal val="#ppt_x"/>
                                          </p:val>
                                        </p:tav>
                                      </p:tavLst>
                                    </p:anim>
                                    <p:anim calcmode="lin" valueType="num">
                                      <p:cBhvr additive="base">
                                        <p:cTn id="10" dur="5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382" y="764373"/>
            <a:ext cx="7378817" cy="1114761"/>
          </a:xfrm>
        </p:spPr>
        <p:txBody>
          <a:bodyPr>
            <a:normAutofit fontScale="90000"/>
          </a:bodyPr>
          <a:lstStyle/>
          <a:p>
            <a:pPr algn="l"/>
            <a:br>
              <a:rPr lang="en-US" dirty="0">
                <a:latin typeface="Arial Black" panose="020B0A04020102020204" pitchFamily="34" charset="0"/>
              </a:rPr>
            </a:br>
            <a:r>
              <a:rPr lang="en-US" dirty="0">
                <a:latin typeface="Arial Black" panose="020B0A04020102020204" pitchFamily="34" charset="0"/>
              </a:rPr>
              <a:t>New Functionality</a:t>
            </a:r>
            <a:br>
              <a:rPr lang="en-US" dirty="0">
                <a:latin typeface="Arial Black" panose="020B0A04020102020204" pitchFamily="34" charset="0"/>
              </a:rPr>
            </a:br>
            <a:endParaRPr lang="en-US" dirty="0">
              <a:latin typeface="Arial Black" panose="020B0A04020102020204" pitchFamily="34" charset="0"/>
            </a:endParaRPr>
          </a:p>
        </p:txBody>
      </p:sp>
      <p:pic>
        <p:nvPicPr>
          <p:cNvPr id="2050" name="Picture 2" descr="C:\Users\Scott\AppData\Local\Temp\SNAGHTML10786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764"/>
            <a:ext cx="12192000" cy="7320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35562" y="1533524"/>
            <a:ext cx="6661856" cy="400110"/>
          </a:xfrm>
          <a:prstGeom prst="rect">
            <a:avLst/>
          </a:prstGeom>
          <a:noFill/>
          <a:ln w="57150">
            <a:solidFill>
              <a:srgbClr val="FF0000"/>
            </a:solidFill>
          </a:ln>
        </p:spPr>
        <p:txBody>
          <a:bodyPr wrap="square" rtlCol="0">
            <a:spAutoFit/>
          </a:bodyPr>
          <a:lstStyle/>
          <a:p>
            <a:r>
              <a:rPr lang="en-US" sz="2000" b="1" dirty="0">
                <a:latin typeface="+mj-lt"/>
              </a:rPr>
              <a:t>The Review &amp; Approval Phase             May 9 – 24</a:t>
            </a:r>
          </a:p>
        </p:txBody>
      </p:sp>
      <p:sp>
        <p:nvSpPr>
          <p:cNvPr id="28" name="Rectangle 27"/>
          <p:cNvSpPr/>
          <p:nvPr/>
        </p:nvSpPr>
        <p:spPr>
          <a:xfrm>
            <a:off x="6264564" y="3592825"/>
            <a:ext cx="2198254" cy="1978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cxnSpLocks/>
          </p:cNvCxnSpPr>
          <p:nvPr/>
        </p:nvCxnSpPr>
        <p:spPr>
          <a:xfrm>
            <a:off x="5459819" y="1902856"/>
            <a:ext cx="979081" cy="16662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1498765" y="3026385"/>
            <a:ext cx="4450594" cy="3429000"/>
          </a:xfrm>
          <a:prstGeom prst="rect">
            <a:avLst/>
          </a:prstGeom>
          <a:ln w="57150">
            <a:solidFill>
              <a:schemeClr val="bg1"/>
            </a:solidFill>
          </a:ln>
        </p:spPr>
      </p:pic>
      <p:sp>
        <p:nvSpPr>
          <p:cNvPr id="6" name="TextBox 5"/>
          <p:cNvSpPr txBox="1"/>
          <p:nvPr/>
        </p:nvSpPr>
        <p:spPr>
          <a:xfrm>
            <a:off x="6264564" y="5153469"/>
            <a:ext cx="3933825" cy="1477328"/>
          </a:xfrm>
          <a:prstGeom prst="rect">
            <a:avLst/>
          </a:prstGeom>
          <a:solidFill>
            <a:schemeClr val="tx1"/>
          </a:solidFill>
          <a:ln w="57150">
            <a:solidFill>
              <a:schemeClr val="bg1"/>
            </a:solidFill>
          </a:ln>
        </p:spPr>
        <p:txBody>
          <a:bodyPr wrap="square" rtlCol="0">
            <a:spAutoFit/>
          </a:bodyPr>
          <a:lstStyle/>
          <a:p>
            <a:pPr marL="114300"/>
            <a:r>
              <a:rPr lang="en-US" dirty="0">
                <a:solidFill>
                  <a:schemeClr val="bg1"/>
                </a:solidFill>
              </a:rPr>
              <a:t>Four step process</a:t>
            </a:r>
          </a:p>
          <a:p>
            <a:pPr marL="285750" indent="-57150">
              <a:buFont typeface="+mj-lt"/>
              <a:buAutoNum type="arabicPeriod"/>
            </a:pPr>
            <a:r>
              <a:rPr lang="en-US" dirty="0">
                <a:solidFill>
                  <a:schemeClr val="bg1"/>
                </a:solidFill>
              </a:rPr>
              <a:t> Review Teacher Completion</a:t>
            </a:r>
          </a:p>
          <a:p>
            <a:pPr marL="285750" indent="-57150">
              <a:buFont typeface="+mj-lt"/>
              <a:buAutoNum type="arabicPeriod"/>
            </a:pPr>
            <a:r>
              <a:rPr lang="en-US" dirty="0">
                <a:solidFill>
                  <a:schemeClr val="bg1"/>
                </a:solidFill>
              </a:rPr>
              <a:t> Review Students</a:t>
            </a:r>
          </a:p>
          <a:p>
            <a:pPr marL="285750" indent="-57150">
              <a:buFont typeface="+mj-lt"/>
              <a:buAutoNum type="arabicPeriod"/>
            </a:pPr>
            <a:r>
              <a:rPr lang="en-US" dirty="0">
                <a:solidFill>
                  <a:schemeClr val="bg1"/>
                </a:solidFill>
              </a:rPr>
              <a:t> Approve Rosters</a:t>
            </a:r>
          </a:p>
          <a:p>
            <a:pPr marL="285750" indent="-57150">
              <a:buFont typeface="+mj-lt"/>
              <a:buAutoNum type="arabicPeriod"/>
            </a:pPr>
            <a:r>
              <a:rPr lang="en-US" dirty="0">
                <a:solidFill>
                  <a:schemeClr val="bg1"/>
                </a:solidFill>
              </a:rPr>
              <a:t> Approve School</a:t>
            </a:r>
          </a:p>
        </p:txBody>
      </p:sp>
      <p:pic>
        <p:nvPicPr>
          <p:cNvPr id="1028" name="Picture 4" descr="C:\Users\Scott\AppData\Local\Temp\SNAGHTML34bf3a8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772" y="3049573"/>
            <a:ext cx="4450594" cy="3405812"/>
          </a:xfrm>
          <a:prstGeom prst="rect">
            <a:avLst/>
          </a:prstGeom>
          <a:solidFill>
            <a:schemeClr val="tx1">
              <a:lumMod val="75000"/>
            </a:schemeClr>
          </a:solidFill>
        </p:spPr>
      </p:pic>
      <p:pic>
        <p:nvPicPr>
          <p:cNvPr id="17" name="Picture 16"/>
          <p:cNvPicPr>
            <a:picLocks noChangeAspect="1"/>
          </p:cNvPicPr>
          <p:nvPr/>
        </p:nvPicPr>
        <p:blipFill>
          <a:blip r:embed="rId7"/>
          <a:stretch>
            <a:fillRect/>
          </a:stretch>
        </p:blipFill>
        <p:spPr>
          <a:xfrm>
            <a:off x="189203" y="3025509"/>
            <a:ext cx="5753142" cy="3471888"/>
          </a:xfrm>
          <a:prstGeom prst="rect">
            <a:avLst/>
          </a:prstGeom>
          <a:ln w="57150">
            <a:solidFill>
              <a:schemeClr val="bg1"/>
            </a:solidFill>
          </a:ln>
        </p:spPr>
      </p:pic>
      <p:sp>
        <p:nvSpPr>
          <p:cNvPr id="27" name="Rectangle 26"/>
          <p:cNvSpPr/>
          <p:nvPr/>
        </p:nvSpPr>
        <p:spPr>
          <a:xfrm>
            <a:off x="522376" y="6280484"/>
            <a:ext cx="623114" cy="240977"/>
          </a:xfrm>
          <a:prstGeom prst="rect">
            <a:avLst/>
          </a:prstGeom>
          <a:noFill/>
          <a:ln w="57150">
            <a:solidFill>
              <a:srgbClr val="FF0000"/>
            </a:solidFill>
          </a:ln>
        </p:spPr>
        <p:txBody>
          <a:bodyPr wrap="square" rtlCol="0">
            <a:spAutoFit/>
          </a:bodyPr>
          <a:lstStyle/>
          <a:p>
            <a:endParaRPr lang="en-US">
              <a:solidFill>
                <a:schemeClr val="bg1"/>
              </a:solidFill>
              <a:latin typeface="Arial Black" panose="020B0A04020102020204" pitchFamily="34" charset="0"/>
            </a:endParaRPr>
          </a:p>
        </p:txBody>
      </p:sp>
      <p:sp>
        <p:nvSpPr>
          <p:cNvPr id="29" name="Left Brace 28"/>
          <p:cNvSpPr/>
          <p:nvPr/>
        </p:nvSpPr>
        <p:spPr>
          <a:xfrm>
            <a:off x="5956352" y="5153469"/>
            <a:ext cx="301198" cy="14773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Picture 29"/>
          <p:cNvPicPr>
            <a:picLocks noChangeAspect="1"/>
          </p:cNvPicPr>
          <p:nvPr/>
        </p:nvPicPr>
        <p:blipFill>
          <a:blip r:embed="rId8"/>
          <a:stretch>
            <a:fillRect/>
          </a:stretch>
        </p:blipFill>
        <p:spPr>
          <a:xfrm>
            <a:off x="170865" y="3031659"/>
            <a:ext cx="5789818" cy="3452830"/>
          </a:xfrm>
          <a:prstGeom prst="rect">
            <a:avLst/>
          </a:prstGeom>
          <a:ln w="57150">
            <a:solidFill>
              <a:schemeClr val="bg1"/>
            </a:solidFill>
          </a:ln>
        </p:spPr>
      </p:pic>
      <p:sp>
        <p:nvSpPr>
          <p:cNvPr id="38" name="Rectangle 37"/>
          <p:cNvSpPr/>
          <p:nvPr/>
        </p:nvSpPr>
        <p:spPr>
          <a:xfrm>
            <a:off x="472272" y="6280483"/>
            <a:ext cx="625089" cy="2048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cxnSpLocks/>
          </p:cNvCxnSpPr>
          <p:nvPr/>
        </p:nvCxnSpPr>
        <p:spPr>
          <a:xfrm flipH="1" flipV="1">
            <a:off x="4499811" y="4247147"/>
            <a:ext cx="2045731" cy="220824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5876479" y="3790641"/>
            <a:ext cx="388085" cy="24188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2835562" y="5638800"/>
            <a:ext cx="3603340" cy="40733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3404937" y="5892133"/>
            <a:ext cx="3075383" cy="21008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flipV="1">
            <a:off x="3573379" y="5997176"/>
            <a:ext cx="2965147" cy="1607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71D87C1-A4A3-4C69-842B-D4A4AACF12ED}"/>
              </a:ext>
            </a:extLst>
          </p:cNvPr>
          <p:cNvSpPr txBox="1"/>
          <p:nvPr/>
        </p:nvSpPr>
        <p:spPr>
          <a:xfrm>
            <a:off x="293868" y="2981884"/>
            <a:ext cx="2967697" cy="2308324"/>
          </a:xfrm>
          <a:prstGeom prst="rect">
            <a:avLst/>
          </a:prstGeom>
          <a:solidFill>
            <a:schemeClr val="tx1"/>
          </a:solidFill>
          <a:ln w="57150">
            <a:solidFill>
              <a:srgbClr val="FF0000"/>
            </a:solidFill>
          </a:ln>
        </p:spPr>
        <p:txBody>
          <a:bodyPr wrap="square" rtlCol="0">
            <a:spAutoFit/>
          </a:bodyPr>
          <a:lstStyle>
            <a:defPPr>
              <a:defRPr lang="en-US"/>
            </a:defPPr>
            <a:lvl1pPr marL="114300">
              <a:defRPr>
                <a:solidFill>
                  <a:schemeClr val="bg1"/>
                </a:solidFill>
              </a:defRPr>
            </a:lvl1pPr>
          </a:lstStyle>
          <a:p>
            <a:r>
              <a:rPr lang="en-US" b="1" dirty="0"/>
              <a:t>The Approve School Button does NOT affect rosters in a Not Started, In Progress or Unapproved Status!</a:t>
            </a:r>
            <a:br>
              <a:rPr lang="en-US" b="1" dirty="0"/>
            </a:br>
            <a:br>
              <a:rPr lang="en-US" b="1" dirty="0"/>
            </a:br>
            <a:r>
              <a:rPr lang="en-US" b="1" dirty="0"/>
              <a:t>Those rosters will NOT be used in value-added calculations</a:t>
            </a:r>
          </a:p>
        </p:txBody>
      </p:sp>
      <p:sp>
        <p:nvSpPr>
          <p:cNvPr id="24" name="Arrow: Left 23">
            <a:extLst>
              <a:ext uri="{FF2B5EF4-FFF2-40B4-BE49-F238E27FC236}">
                <a16:creationId xmlns:a16="http://schemas.microsoft.com/office/drawing/2014/main" id="{2F391487-1188-4F14-ABDF-0F90F90D040E}"/>
              </a:ext>
            </a:extLst>
          </p:cNvPr>
          <p:cNvSpPr/>
          <p:nvPr/>
        </p:nvSpPr>
        <p:spPr>
          <a:xfrm rot="17718747" flipV="1">
            <a:off x="716198" y="5653237"/>
            <a:ext cx="1056391" cy="24701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655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8" grpId="0" animBg="1"/>
      <p:bldP spid="23" grpId="0" animBg="1"/>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b="1" dirty="0"/>
              <a:t>Agenda</a:t>
            </a:r>
          </a:p>
        </p:txBody>
      </p:sp>
      <p:sp>
        <p:nvSpPr>
          <p:cNvPr id="3" name="Content Placeholder 2"/>
          <p:cNvSpPr>
            <a:spLocks noGrp="1"/>
          </p:cNvSpPr>
          <p:nvPr>
            <p:ph idx="1"/>
          </p:nvPr>
        </p:nvSpPr>
        <p:spPr>
          <a:xfrm>
            <a:off x="838200" y="2057401"/>
            <a:ext cx="10515600" cy="3836267"/>
          </a:xfrm>
        </p:spPr>
        <p:txBody>
          <a:bodyPr>
            <a:normAutofit fontScale="92500" lnSpcReduction="20000"/>
          </a:bodyPr>
          <a:lstStyle/>
          <a:p>
            <a:pPr marL="514350" indent="-514350">
              <a:buFont typeface="+mj-lt"/>
              <a:buAutoNum type="arabicPeriod"/>
            </a:pPr>
            <a:r>
              <a:rPr lang="en-US" sz="2800" dirty="0"/>
              <a:t>Introductions &amp; Welcome</a:t>
            </a:r>
          </a:p>
          <a:p>
            <a:pPr marL="514350" indent="-514350">
              <a:buFont typeface="+mj-lt"/>
              <a:buAutoNum type="arabicPeriod"/>
            </a:pPr>
            <a:r>
              <a:rPr lang="en-US" sz="2800" dirty="0"/>
              <a:t>Roster Verification Overview/Rationale</a:t>
            </a:r>
          </a:p>
          <a:p>
            <a:pPr marL="514350" indent="-514350">
              <a:buFont typeface="+mj-lt"/>
              <a:buAutoNum type="arabicPeriod"/>
            </a:pPr>
            <a:r>
              <a:rPr lang="en-US" sz="2800" dirty="0"/>
              <a:t>ESC Roster Verification “Nuances”</a:t>
            </a:r>
          </a:p>
          <a:p>
            <a:pPr marL="514350" indent="-514350">
              <a:buFont typeface="+mj-lt"/>
              <a:buAutoNum type="arabicPeriod"/>
            </a:pPr>
            <a:r>
              <a:rPr lang="en-US" sz="2800" dirty="0"/>
              <a:t>2018 Guidelines and FAQs</a:t>
            </a:r>
          </a:p>
          <a:p>
            <a:pPr marL="514350" indent="-514350">
              <a:buFont typeface="+mj-lt"/>
              <a:buAutoNum type="arabicPeriod"/>
            </a:pPr>
            <a:r>
              <a:rPr lang="en-US" sz="2800" dirty="0"/>
              <a:t>Training Resources</a:t>
            </a:r>
          </a:p>
          <a:p>
            <a:pPr marL="514350" indent="-514350">
              <a:buFont typeface="+mj-lt"/>
              <a:buAutoNum type="arabicPeriod"/>
            </a:pPr>
            <a:r>
              <a:rPr lang="en-US" sz="2800" dirty="0"/>
              <a:t>Support Resources</a:t>
            </a:r>
          </a:p>
          <a:p>
            <a:pPr marL="514350" indent="-514350">
              <a:buFont typeface="+mj-lt"/>
              <a:buAutoNum type="arabicPeriod"/>
            </a:pPr>
            <a:r>
              <a:rPr lang="en-US" sz="2800" dirty="0"/>
              <a:t>BFK•Link®CE for Principals (or ESC Supervisors)</a:t>
            </a:r>
          </a:p>
          <a:p>
            <a:pPr marL="514350" indent="-514350">
              <a:buFont typeface="+mj-lt"/>
              <a:buAutoNum type="arabicPeriod"/>
            </a:pPr>
            <a:r>
              <a:rPr lang="en-US" sz="3500" b="1" dirty="0">
                <a:solidFill>
                  <a:srgbClr val="0070C0"/>
                </a:solidFill>
              </a:rPr>
              <a:t>BFK•Link®CE for Teachers</a:t>
            </a:r>
          </a:p>
          <a:p>
            <a:pPr marL="514350" indent="-514350">
              <a:buFont typeface="+mj-lt"/>
              <a:buAutoNum type="arabicPeriod"/>
            </a:pPr>
            <a:r>
              <a:rPr lang="en-US" sz="2800" dirty="0"/>
              <a:t>Questions? | Last Pass</a:t>
            </a:r>
          </a:p>
          <a:p>
            <a:pPr marL="514350" indent="-514350">
              <a:buFont typeface="+mj-lt"/>
              <a:buAutoNum type="arabicPeriod"/>
            </a:pPr>
            <a:endParaRPr lang="en-US" sz="2800" dirty="0"/>
          </a:p>
        </p:txBody>
      </p:sp>
    </p:spTree>
    <p:extLst>
      <p:ext uri="{BB962C8B-B14F-4D97-AF65-F5344CB8AC3E}">
        <p14:creationId xmlns:p14="http://schemas.microsoft.com/office/powerpoint/2010/main" val="857697453"/>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1872"/>
            <a:ext cx="11261557" cy="1293028"/>
          </a:xfrm>
          <a:scene3d>
            <a:camera prst="orthographicFront"/>
            <a:lightRig rig="threePt" dir="t"/>
          </a:scene3d>
          <a:sp3d>
            <a:bevelT w="152400" h="50800" prst="softRound"/>
          </a:sp3d>
        </p:spPr>
        <p:txBody>
          <a:bodyPr>
            <a:noAutofit/>
          </a:bodyPr>
          <a:lstStyle/>
          <a:p>
            <a:r>
              <a:rPr lang="en-US" sz="5400" b="1" dirty="0"/>
              <a:t>Teacher’s View for Roster Verification</a:t>
            </a:r>
          </a:p>
        </p:txBody>
      </p:sp>
      <p:pic>
        <p:nvPicPr>
          <p:cNvPr id="6" name="Picture 5"/>
          <p:cNvPicPr>
            <a:picLocks noChangeAspect="1"/>
          </p:cNvPicPr>
          <p:nvPr/>
        </p:nvPicPr>
        <p:blipFill>
          <a:blip r:embed="rId4"/>
          <a:stretch>
            <a:fillRect/>
          </a:stretch>
        </p:blipFill>
        <p:spPr>
          <a:xfrm>
            <a:off x="6632252" y="4203523"/>
            <a:ext cx="5467390" cy="2528906"/>
          </a:xfrm>
          <a:prstGeom prst="rect">
            <a:avLst/>
          </a:prstGeom>
          <a:ln w="38100">
            <a:solidFill>
              <a:schemeClr val="tx1"/>
            </a:solidFill>
          </a:ln>
        </p:spPr>
      </p:pic>
      <p:pic>
        <p:nvPicPr>
          <p:cNvPr id="7170" name="Picture 2" descr="C:\Users\Scott\AppData\Local\Temp\SNAGHTML15e02f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26" y="2213811"/>
            <a:ext cx="6063556" cy="318296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6" y="3435927"/>
            <a:ext cx="618837" cy="1754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6632252" y="2057401"/>
            <a:ext cx="4810125" cy="2047875"/>
          </a:xfrm>
          <a:prstGeom prst="rect">
            <a:avLst/>
          </a:prstGeom>
          <a:ln w="38100">
            <a:solidFill>
              <a:schemeClr val="tx1"/>
            </a:solidFill>
          </a:ln>
        </p:spPr>
      </p:pic>
      <p:sp>
        <p:nvSpPr>
          <p:cNvPr id="13" name="TextBox 12"/>
          <p:cNvSpPr txBox="1"/>
          <p:nvPr/>
        </p:nvSpPr>
        <p:spPr>
          <a:xfrm>
            <a:off x="1642938" y="2242067"/>
            <a:ext cx="3593531" cy="461665"/>
          </a:xfrm>
          <a:prstGeom prst="rect">
            <a:avLst/>
          </a:prstGeom>
          <a:solidFill>
            <a:schemeClr val="accent5"/>
          </a:solidFill>
          <a:ln w="38100">
            <a:solidFill>
              <a:schemeClr val="bg1"/>
            </a:solidFill>
          </a:ln>
        </p:spPr>
        <p:txBody>
          <a:bodyPr wrap="square" rtlCol="0">
            <a:spAutoFit/>
          </a:bodyPr>
          <a:lstStyle>
            <a:defPPr>
              <a:defRPr lang="en-US"/>
            </a:defPPr>
            <a:lvl1pPr>
              <a:defRPr b="1">
                <a:solidFill>
                  <a:schemeClr val="bg1"/>
                </a:solidFill>
              </a:defRPr>
            </a:lvl1pPr>
          </a:lstStyle>
          <a:p>
            <a:pPr algn="ctr"/>
            <a:r>
              <a:rPr lang="en-US" sz="2400" dirty="0"/>
              <a:t>#1 Teacher Dashboard</a:t>
            </a:r>
          </a:p>
        </p:txBody>
      </p:sp>
      <p:sp>
        <p:nvSpPr>
          <p:cNvPr id="15" name="TextBox 14"/>
          <p:cNvSpPr txBox="1"/>
          <p:nvPr/>
        </p:nvSpPr>
        <p:spPr>
          <a:xfrm>
            <a:off x="7590813" y="2057401"/>
            <a:ext cx="3851564" cy="369332"/>
          </a:xfrm>
          <a:prstGeom prst="rect">
            <a:avLst/>
          </a:prstGeom>
          <a:solidFill>
            <a:schemeClr val="accent5"/>
          </a:solidFill>
          <a:ln w="38100">
            <a:solidFill>
              <a:schemeClr val="bg1"/>
            </a:solidFill>
          </a:ln>
        </p:spPr>
        <p:txBody>
          <a:bodyPr wrap="square" rtlCol="0">
            <a:spAutoFit/>
          </a:bodyPr>
          <a:lstStyle/>
          <a:p>
            <a:pPr algn="ctr"/>
            <a:r>
              <a:rPr lang="en-US" b="1" dirty="0">
                <a:solidFill>
                  <a:schemeClr val="bg1"/>
                </a:solidFill>
              </a:rPr>
              <a:t>#2 Confirm state test on first entry</a:t>
            </a:r>
          </a:p>
        </p:txBody>
      </p:sp>
      <p:sp>
        <p:nvSpPr>
          <p:cNvPr id="16" name="TextBox 15"/>
          <p:cNvSpPr txBox="1"/>
          <p:nvPr/>
        </p:nvSpPr>
        <p:spPr>
          <a:xfrm>
            <a:off x="7747960" y="4203523"/>
            <a:ext cx="3834439" cy="923330"/>
          </a:xfrm>
          <a:prstGeom prst="rect">
            <a:avLst/>
          </a:prstGeom>
          <a:solidFill>
            <a:schemeClr val="accent5"/>
          </a:solidFill>
          <a:ln w="38100">
            <a:solidFill>
              <a:schemeClr val="bg1"/>
            </a:solidFill>
          </a:ln>
        </p:spPr>
        <p:txBody>
          <a:bodyPr wrap="square" rtlCol="0">
            <a:spAutoFit/>
          </a:bodyPr>
          <a:lstStyle/>
          <a:p>
            <a:pPr algn="ctr"/>
            <a:r>
              <a:rPr lang="en-US" b="1" dirty="0">
                <a:solidFill>
                  <a:schemeClr val="bg1"/>
                </a:solidFill>
              </a:rPr>
              <a:t>#3 Add/Delete Students; </a:t>
            </a:r>
            <a:br>
              <a:rPr lang="en-US" b="1" dirty="0">
                <a:solidFill>
                  <a:schemeClr val="bg1"/>
                </a:solidFill>
              </a:rPr>
            </a:br>
            <a:r>
              <a:rPr lang="en-US" b="1" dirty="0">
                <a:solidFill>
                  <a:schemeClr val="bg1"/>
                </a:solidFill>
              </a:rPr>
              <a:t>Enter by months; and</a:t>
            </a:r>
            <a:br>
              <a:rPr lang="en-US" b="1" dirty="0">
                <a:solidFill>
                  <a:schemeClr val="bg1"/>
                </a:solidFill>
              </a:rPr>
            </a:br>
            <a:r>
              <a:rPr lang="en-US" b="1" dirty="0">
                <a:solidFill>
                  <a:schemeClr val="bg1"/>
                </a:solidFill>
              </a:rPr>
              <a:t>Instructional Responsibility %</a:t>
            </a:r>
          </a:p>
        </p:txBody>
      </p:sp>
      <p:sp>
        <p:nvSpPr>
          <p:cNvPr id="14" name="Rectangle 13"/>
          <p:cNvSpPr/>
          <p:nvPr/>
        </p:nvSpPr>
        <p:spPr>
          <a:xfrm>
            <a:off x="8809630" y="5199797"/>
            <a:ext cx="600501" cy="252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565642" y="5213446"/>
            <a:ext cx="600501" cy="129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166143" y="5585035"/>
            <a:ext cx="884830" cy="1109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416425"/>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393895"/>
            <a:ext cx="11676184" cy="1266093"/>
          </a:xfrm>
          <a:scene3d>
            <a:camera prst="orthographicFront"/>
            <a:lightRig rig="threePt" dir="t"/>
          </a:scene3d>
          <a:sp3d>
            <a:bevelT w="152400" h="50800" prst="softRound"/>
          </a:sp3d>
        </p:spPr>
        <p:txBody>
          <a:bodyPr>
            <a:normAutofit/>
          </a:bodyPr>
          <a:lstStyle/>
          <a:p>
            <a:r>
              <a:rPr lang="en-US" sz="6000" b="1" dirty="0"/>
              <a:t>Confirm test</a:t>
            </a:r>
          </a:p>
        </p:txBody>
      </p:sp>
      <p:pic>
        <p:nvPicPr>
          <p:cNvPr id="3" name="Picture 2"/>
          <p:cNvPicPr>
            <a:picLocks noChangeAspect="1"/>
          </p:cNvPicPr>
          <p:nvPr/>
        </p:nvPicPr>
        <p:blipFill>
          <a:blip r:embed="rId3"/>
          <a:stretch>
            <a:fillRect/>
          </a:stretch>
        </p:blipFill>
        <p:spPr>
          <a:xfrm>
            <a:off x="563082" y="1902657"/>
            <a:ext cx="7569192" cy="4322298"/>
          </a:xfrm>
          <a:prstGeom prst="rect">
            <a:avLst/>
          </a:prstGeom>
          <a:ln>
            <a:solidFill>
              <a:schemeClr val="tx1"/>
            </a:solidFill>
          </a:ln>
        </p:spPr>
      </p:pic>
    </p:spTree>
    <p:extLst>
      <p:ext uri="{BB962C8B-B14F-4D97-AF65-F5344CB8AC3E}">
        <p14:creationId xmlns:p14="http://schemas.microsoft.com/office/powerpoint/2010/main" val="412224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3">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device&#10;&#10;Description generated with high confidence">
            <a:extLst>
              <a:ext uri="{FF2B5EF4-FFF2-40B4-BE49-F238E27FC236}">
                <a16:creationId xmlns:a16="http://schemas.microsoft.com/office/drawing/2014/main" id="{6C725AC8-AD49-4071-A598-830C0596F3C9}"/>
              </a:ext>
            </a:extLst>
          </p:cNvPr>
          <p:cNvPicPr>
            <a:picLocks noChangeAspect="1"/>
          </p:cNvPicPr>
          <p:nvPr/>
        </p:nvPicPr>
        <p:blipFill>
          <a:blip r:embed="rId4"/>
          <a:stretch>
            <a:fillRect/>
          </a:stretch>
        </p:blipFill>
        <p:spPr>
          <a:xfrm>
            <a:off x="320040" y="321960"/>
            <a:ext cx="5455917" cy="3969179"/>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EA907A93-4E74-4EFA-800F-3F47F189D50D}"/>
              </a:ext>
            </a:extLst>
          </p:cNvPr>
          <p:cNvPicPr>
            <a:picLocks noChangeAspect="1"/>
          </p:cNvPicPr>
          <p:nvPr/>
        </p:nvPicPr>
        <p:blipFill>
          <a:blip r:embed="rId5"/>
          <a:stretch>
            <a:fillRect/>
          </a:stretch>
        </p:blipFill>
        <p:spPr>
          <a:xfrm>
            <a:off x="6416043" y="356059"/>
            <a:ext cx="5455917" cy="3900980"/>
          </a:xfrm>
          <a:prstGeom prst="rect">
            <a:avLst/>
          </a:prstGeom>
        </p:spPr>
      </p:pic>
      <p:sp>
        <p:nvSpPr>
          <p:cNvPr id="2" name="Title 1"/>
          <p:cNvSpPr>
            <a:spLocks noGrp="1"/>
          </p:cNvSpPr>
          <p:nvPr>
            <p:ph type="title"/>
          </p:nvPr>
        </p:nvSpPr>
        <p:spPr>
          <a:xfrm>
            <a:off x="527538" y="4756638"/>
            <a:ext cx="11139854" cy="930447"/>
          </a:xfrm>
          <a:scene3d>
            <a:camera prst="orthographicFront"/>
            <a:lightRig rig="threePt" dir="t"/>
          </a:scene3d>
        </p:spPr>
        <p:txBody>
          <a:bodyPr vert="horz" lIns="91440" tIns="45720" rIns="91440" bIns="45720" rtlCol="0" anchor="b">
            <a:normAutofit/>
          </a:bodyPr>
          <a:lstStyle/>
          <a:p>
            <a:pPr algn="ctr"/>
            <a:r>
              <a:rPr lang="en-US" sz="5400" b="1"/>
              <a:t>District Coordinators &amp; Principals</a:t>
            </a:r>
          </a:p>
        </p:txBody>
      </p:sp>
      <p:sp>
        <p:nvSpPr>
          <p:cNvPr id="8" name="Rectangle 7">
            <a:extLst>
              <a:ext uri="{FF2B5EF4-FFF2-40B4-BE49-F238E27FC236}">
                <a16:creationId xmlns:a16="http://schemas.microsoft.com/office/drawing/2014/main" id="{264F2945-A30E-4695-B255-22BA3B584ABE}"/>
              </a:ext>
            </a:extLst>
          </p:cNvPr>
          <p:cNvSpPr/>
          <p:nvPr/>
        </p:nvSpPr>
        <p:spPr>
          <a:xfrm rot="20814869">
            <a:off x="2140617" y="2075355"/>
            <a:ext cx="2931235" cy="389236"/>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24DD0B-F776-4AC9-9846-6D6413A91238}"/>
              </a:ext>
            </a:extLst>
          </p:cNvPr>
          <p:cNvSpPr txBox="1"/>
          <p:nvPr/>
        </p:nvSpPr>
        <p:spPr>
          <a:xfrm>
            <a:off x="320040" y="359873"/>
            <a:ext cx="5991071" cy="3970318"/>
          </a:xfrm>
          <a:prstGeom prst="rect">
            <a:avLst/>
          </a:prstGeom>
          <a:solidFill>
            <a:schemeClr val="bg1"/>
          </a:solidFill>
        </p:spPr>
        <p:txBody>
          <a:bodyPr wrap="square" rtlCol="0">
            <a:spAutoFit/>
          </a:bodyPr>
          <a:lstStyle/>
          <a:p>
            <a:pPr marL="342900" indent="-342900">
              <a:buFont typeface="+mj-lt"/>
              <a:buAutoNum type="arabicPeriod"/>
            </a:pPr>
            <a:r>
              <a:rPr lang="en-US" sz="2800" dirty="0"/>
              <a:t>Responsible for checking school setup, monitoring teacher completion and reviewing and approving rosters. </a:t>
            </a:r>
          </a:p>
          <a:p>
            <a:pPr marL="342900" indent="-342900">
              <a:buFont typeface="+mj-lt"/>
              <a:buAutoNum type="arabicPeriod"/>
            </a:pPr>
            <a:r>
              <a:rPr lang="en-US" sz="2800" dirty="0"/>
              <a:t>Receive up to eight email reminders.</a:t>
            </a:r>
          </a:p>
          <a:p>
            <a:pPr marL="342900" indent="-342900">
              <a:buFont typeface="+mj-lt"/>
              <a:buAutoNum type="arabicPeriod"/>
            </a:pPr>
            <a:r>
              <a:rPr lang="en-US" sz="2800" dirty="0"/>
              <a:t>Principals are the only people who have the “Linkage School Approver – Principal Only” role in roster verification.</a:t>
            </a:r>
          </a:p>
        </p:txBody>
      </p:sp>
    </p:spTree>
    <p:extLst>
      <p:ext uri="{BB962C8B-B14F-4D97-AF65-F5344CB8AC3E}">
        <p14:creationId xmlns:p14="http://schemas.microsoft.com/office/powerpoint/2010/main" val="1836231206"/>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27" y="321267"/>
            <a:ext cx="10515600" cy="1325563"/>
          </a:xfrm>
          <a:scene3d>
            <a:camera prst="orthographicFront"/>
            <a:lightRig rig="threePt" dir="t"/>
          </a:scene3d>
          <a:sp3d>
            <a:bevelT w="152400" h="50800" prst="softRound"/>
          </a:sp3d>
        </p:spPr>
        <p:txBody>
          <a:bodyPr>
            <a:normAutofit/>
          </a:bodyPr>
          <a:lstStyle/>
          <a:p>
            <a:r>
              <a:rPr lang="en-US" sz="6000" b="1" dirty="0">
                <a:solidFill>
                  <a:schemeClr val="bg1"/>
                </a:solidFill>
              </a:rPr>
              <a:t>Poll #8</a:t>
            </a:r>
          </a:p>
        </p:txBody>
      </p:sp>
      <p:pic>
        <p:nvPicPr>
          <p:cNvPr id="3" name="Picture 2"/>
          <p:cNvPicPr>
            <a:picLocks noChangeAspect="1"/>
          </p:cNvPicPr>
          <p:nvPr/>
        </p:nvPicPr>
        <p:blipFill>
          <a:blip r:embed="rId3"/>
          <a:stretch>
            <a:fillRect/>
          </a:stretch>
        </p:blipFill>
        <p:spPr>
          <a:xfrm>
            <a:off x="4129679" y="1207719"/>
            <a:ext cx="4617158" cy="5170526"/>
          </a:xfrm>
          <a:prstGeom prst="rect">
            <a:avLst/>
          </a:prstGeom>
        </p:spPr>
      </p:pic>
      <p:sp>
        <p:nvSpPr>
          <p:cNvPr id="4" name="TextBox 3"/>
          <p:cNvSpPr txBox="1"/>
          <p:nvPr/>
        </p:nvSpPr>
        <p:spPr>
          <a:xfrm>
            <a:off x="4525821" y="3411503"/>
            <a:ext cx="2225963" cy="2123658"/>
          </a:xfrm>
          <a:prstGeom prst="rect">
            <a:avLst/>
          </a:prstGeom>
          <a:solidFill>
            <a:srgbClr val="BFBFBF"/>
          </a:solidFill>
        </p:spPr>
        <p:txBody>
          <a:bodyPr wrap="square" rtlCol="0">
            <a:spAutoFit/>
          </a:bodyPr>
          <a:lstStyle/>
          <a:p>
            <a:pPr algn="ctr"/>
            <a:r>
              <a:rPr lang="en-US" sz="6600" b="1" dirty="0">
                <a:solidFill>
                  <a:schemeClr val="bg1"/>
                </a:solidFill>
              </a:rPr>
              <a:t>Poll #8</a:t>
            </a:r>
          </a:p>
        </p:txBody>
      </p:sp>
    </p:spTree>
    <p:extLst>
      <p:ext uri="{BB962C8B-B14F-4D97-AF65-F5344CB8AC3E}">
        <p14:creationId xmlns:p14="http://schemas.microsoft.com/office/powerpoint/2010/main" val="1520084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35" y="240836"/>
            <a:ext cx="11830929" cy="1293028"/>
          </a:xfrm>
          <a:scene3d>
            <a:camera prst="orthographicFront"/>
            <a:lightRig rig="threePt" dir="t"/>
          </a:scene3d>
          <a:sp3d>
            <a:bevelT w="152400" h="50800" prst="softRound"/>
          </a:sp3d>
        </p:spPr>
        <p:txBody>
          <a:bodyPr>
            <a:normAutofit/>
          </a:bodyPr>
          <a:lstStyle/>
          <a:p>
            <a:r>
              <a:rPr lang="en-US" sz="6000" b="1" dirty="0"/>
              <a:t>Teacher Class Roster</a:t>
            </a:r>
          </a:p>
        </p:txBody>
      </p:sp>
      <p:pic>
        <p:nvPicPr>
          <p:cNvPr id="3" name="Picture 2">
            <a:extLst>
              <a:ext uri="{FF2B5EF4-FFF2-40B4-BE49-F238E27FC236}">
                <a16:creationId xmlns:a16="http://schemas.microsoft.com/office/drawing/2014/main" id="{79DF6450-DA5C-4B01-9730-B6EE1FE2DB5B}"/>
              </a:ext>
            </a:extLst>
          </p:cNvPr>
          <p:cNvPicPr>
            <a:picLocks noChangeAspect="1"/>
          </p:cNvPicPr>
          <p:nvPr/>
        </p:nvPicPr>
        <p:blipFill>
          <a:blip r:embed="rId3"/>
          <a:stretch>
            <a:fillRect/>
          </a:stretch>
        </p:blipFill>
        <p:spPr>
          <a:xfrm>
            <a:off x="180535" y="1865910"/>
            <a:ext cx="8905393" cy="4463637"/>
          </a:xfrm>
          <a:prstGeom prst="rect">
            <a:avLst/>
          </a:prstGeom>
        </p:spPr>
      </p:pic>
      <p:sp>
        <p:nvSpPr>
          <p:cNvPr id="5" name="Oval 4">
            <a:extLst>
              <a:ext uri="{FF2B5EF4-FFF2-40B4-BE49-F238E27FC236}">
                <a16:creationId xmlns:a16="http://schemas.microsoft.com/office/drawing/2014/main" id="{C8CE3A67-1E02-460A-9A2A-F27880FF2CF8}"/>
              </a:ext>
            </a:extLst>
          </p:cNvPr>
          <p:cNvSpPr/>
          <p:nvPr/>
        </p:nvSpPr>
        <p:spPr>
          <a:xfrm>
            <a:off x="3459186" y="3419880"/>
            <a:ext cx="1186348" cy="6778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07F2B26-4B29-4C5F-AC13-6A588EBDB0C5}"/>
              </a:ext>
            </a:extLst>
          </p:cNvPr>
          <p:cNvSpPr/>
          <p:nvPr/>
        </p:nvSpPr>
        <p:spPr>
          <a:xfrm>
            <a:off x="6262062" y="3429000"/>
            <a:ext cx="914139" cy="368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4A19FCA-A40B-4876-B5A1-A0715475EDA4}"/>
              </a:ext>
            </a:extLst>
          </p:cNvPr>
          <p:cNvSpPr/>
          <p:nvPr/>
        </p:nvSpPr>
        <p:spPr>
          <a:xfrm>
            <a:off x="7614146" y="3263385"/>
            <a:ext cx="1186348" cy="872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263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259047"/>
            <a:ext cx="11087100" cy="1293028"/>
          </a:xfrm>
          <a:scene3d>
            <a:camera prst="orthographicFront"/>
            <a:lightRig rig="threePt" dir="t"/>
          </a:scene3d>
          <a:sp3d>
            <a:bevelT w="152400" h="50800" prst="softRound"/>
          </a:sp3d>
        </p:spPr>
        <p:txBody>
          <a:bodyPr>
            <a:normAutofit/>
          </a:bodyPr>
          <a:lstStyle/>
          <a:p>
            <a:r>
              <a:rPr lang="en-US" sz="5400" b="1" dirty="0"/>
              <a:t>Teacher’s View for Roster Verification</a:t>
            </a:r>
          </a:p>
        </p:txBody>
      </p:sp>
      <p:pic>
        <p:nvPicPr>
          <p:cNvPr id="3" name="Picture 2"/>
          <p:cNvPicPr>
            <a:picLocks noChangeAspect="1"/>
          </p:cNvPicPr>
          <p:nvPr/>
        </p:nvPicPr>
        <p:blipFill>
          <a:blip r:embed="rId4"/>
          <a:stretch>
            <a:fillRect/>
          </a:stretch>
        </p:blipFill>
        <p:spPr>
          <a:xfrm>
            <a:off x="3514725" y="2063718"/>
            <a:ext cx="8086725" cy="4631488"/>
          </a:xfrm>
          <a:prstGeom prst="rect">
            <a:avLst/>
          </a:prstGeom>
          <a:ln w="38100">
            <a:solidFill>
              <a:schemeClr val="tx1"/>
            </a:solidFill>
          </a:ln>
        </p:spPr>
      </p:pic>
      <p:sp>
        <p:nvSpPr>
          <p:cNvPr id="14" name="Rectangle 13"/>
          <p:cNvSpPr/>
          <p:nvPr/>
        </p:nvSpPr>
        <p:spPr>
          <a:xfrm>
            <a:off x="6581776" y="4981575"/>
            <a:ext cx="648126" cy="14763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9100" y="2476500"/>
            <a:ext cx="2609850" cy="1323439"/>
          </a:xfrm>
          <a:prstGeom prst="rect">
            <a:avLst/>
          </a:prstGeom>
          <a:noFill/>
        </p:spPr>
        <p:txBody>
          <a:bodyPr wrap="square" rtlCol="0">
            <a:spAutoFit/>
          </a:bodyPr>
          <a:lstStyle/>
          <a:p>
            <a:r>
              <a:rPr lang="en-US" sz="4000" b="1" dirty="0"/>
              <a:t>Enter by months…</a:t>
            </a:r>
          </a:p>
        </p:txBody>
      </p:sp>
    </p:spTree>
    <p:extLst>
      <p:ext uri="{BB962C8B-B14F-4D97-AF65-F5344CB8AC3E}">
        <p14:creationId xmlns:p14="http://schemas.microsoft.com/office/powerpoint/2010/main" val="1257448859"/>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3189" y="576902"/>
            <a:ext cx="11421979" cy="2539277"/>
          </a:xfrm>
          <a:scene3d>
            <a:camera prst="orthographicFront"/>
            <a:lightRig rig="threePt" dir="t"/>
          </a:scene3d>
          <a:sp3d>
            <a:bevelT w="152400" h="50800" prst="softRound"/>
          </a:sp3d>
        </p:spPr>
        <p:txBody>
          <a:bodyPr>
            <a:normAutofit fontScale="90000"/>
          </a:bodyPr>
          <a:lstStyle/>
          <a:p>
            <a:pPr algn="ctr"/>
            <a:br>
              <a:rPr lang="en-US" dirty="0">
                <a:latin typeface="Arial Black" panose="020B0A04020102020204" pitchFamily="34" charset="0"/>
              </a:rPr>
            </a:br>
            <a:br>
              <a:rPr lang="en-US" dirty="0">
                <a:latin typeface="Arial Black" panose="020B0A04020102020204" pitchFamily="34" charset="0"/>
              </a:rPr>
            </a:br>
            <a:br>
              <a:rPr lang="en-US" dirty="0">
                <a:latin typeface="Arial Black" panose="020B0A04020102020204" pitchFamily="34" charset="0"/>
              </a:rPr>
            </a:br>
            <a:r>
              <a:rPr lang="en-US" sz="8900" b="1" dirty="0"/>
              <a:t>Questions?</a:t>
            </a:r>
            <a:br>
              <a:rPr lang="en-US" sz="8900" b="1" dirty="0"/>
            </a:br>
            <a:r>
              <a:rPr lang="en-US" sz="8900" b="1" dirty="0"/>
              <a:t>Last Pass</a:t>
            </a:r>
            <a:br>
              <a:rPr lang="en-US" dirty="0"/>
            </a:br>
            <a:br>
              <a:rPr lang="en-US" dirty="0">
                <a:latin typeface="Arial Black" panose="020B0A04020102020204" pitchFamily="34" charset="0"/>
              </a:rPr>
            </a:br>
            <a:br>
              <a:rPr lang="en-US" dirty="0">
                <a:latin typeface="Arial Black" panose="020B0A04020102020204" pitchFamily="34" charset="0"/>
              </a:rPr>
            </a:br>
            <a:endParaRPr lang="en-US" dirty="0">
              <a:latin typeface="Arial Black" panose="020B0A04020102020204" pitchFamily="34" charset="0"/>
            </a:endParaRPr>
          </a:p>
        </p:txBody>
      </p:sp>
      <p:sp>
        <p:nvSpPr>
          <p:cNvPr id="4" name="TextBox 3"/>
          <p:cNvSpPr txBox="1"/>
          <p:nvPr/>
        </p:nvSpPr>
        <p:spPr>
          <a:xfrm>
            <a:off x="757989" y="3429000"/>
            <a:ext cx="10676021" cy="2677656"/>
          </a:xfrm>
          <a:prstGeom prst="rect">
            <a:avLst/>
          </a:prstGeom>
          <a:noFill/>
        </p:spPr>
        <p:txBody>
          <a:bodyPr wrap="square" rtlCol="0">
            <a:spAutoFit/>
          </a:bodyPr>
          <a:lstStyle/>
          <a:p>
            <a:pPr algn="ctr"/>
            <a:r>
              <a:rPr lang="en-US" sz="2800" b="1" dirty="0"/>
              <a:t>Submit help desk tickets at </a:t>
            </a:r>
            <a:r>
              <a:rPr lang="en-US" sz="2800" b="1" dirty="0">
                <a:hlinkClick r:id="rId4"/>
              </a:rPr>
              <a:t>https://www.ohio-k12.help/rosterv/</a:t>
            </a:r>
            <a:endParaRPr lang="en-US" sz="2800" b="1" dirty="0"/>
          </a:p>
          <a:p>
            <a:pPr algn="ctr"/>
            <a:endParaRPr lang="en-US" sz="2800" b="1" dirty="0"/>
          </a:p>
          <a:p>
            <a:pPr algn="ctr"/>
            <a:r>
              <a:rPr lang="en-US" sz="2800" b="1" u="sng" dirty="0"/>
              <a:t>or call</a:t>
            </a:r>
            <a:endParaRPr lang="en-US" sz="2800" b="1" dirty="0"/>
          </a:p>
          <a:p>
            <a:pPr algn="ctr"/>
            <a:endParaRPr lang="en-US" sz="2800" b="1" u="sng" dirty="0"/>
          </a:p>
          <a:p>
            <a:pPr algn="ctr"/>
            <a:r>
              <a:rPr lang="en-US" sz="2800" b="1" dirty="0"/>
              <a:t>Call 844-K12-Ohio = 844-512-6446</a:t>
            </a:r>
          </a:p>
          <a:p>
            <a:r>
              <a:rPr lang="en-US" sz="2800" b="1" dirty="0"/>
              <a:t> </a:t>
            </a:r>
          </a:p>
        </p:txBody>
      </p:sp>
    </p:spTree>
    <p:extLst>
      <p:ext uri="{BB962C8B-B14F-4D97-AF65-F5344CB8AC3E}">
        <p14:creationId xmlns:p14="http://schemas.microsoft.com/office/powerpoint/2010/main" val="4211422451"/>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231" y="1131154"/>
            <a:ext cx="11273589" cy="2779110"/>
          </a:xfrm>
          <a:scene3d>
            <a:camera prst="orthographicFront"/>
            <a:lightRig rig="threePt" dir="t"/>
          </a:scene3d>
          <a:sp3d>
            <a:bevelT w="152400" h="50800" prst="softRound"/>
          </a:sp3d>
        </p:spPr>
        <p:txBody>
          <a:bodyPr>
            <a:noAutofit/>
          </a:bodyPr>
          <a:lstStyle/>
          <a:p>
            <a:pPr algn="ctr"/>
            <a:br>
              <a:rPr lang="en-US" sz="5400" dirty="0"/>
            </a:br>
            <a:r>
              <a:rPr lang="en-US" sz="8800" b="1" dirty="0"/>
              <a:t>THANK YOU</a:t>
            </a:r>
            <a:br>
              <a:rPr lang="en-US" sz="5400" dirty="0"/>
            </a:br>
            <a:endParaRPr lang="en-US" sz="5400" dirty="0"/>
          </a:p>
        </p:txBody>
      </p:sp>
    </p:spTree>
    <p:extLst>
      <p:ext uri="{BB962C8B-B14F-4D97-AF65-F5344CB8AC3E}">
        <p14:creationId xmlns:p14="http://schemas.microsoft.com/office/powerpoint/2010/main" val="2514072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b="1" dirty="0"/>
              <a:t>Agenda</a:t>
            </a:r>
          </a:p>
        </p:txBody>
      </p:sp>
      <p:sp>
        <p:nvSpPr>
          <p:cNvPr id="3" name="Content Placeholder 2"/>
          <p:cNvSpPr>
            <a:spLocks noGrp="1"/>
          </p:cNvSpPr>
          <p:nvPr>
            <p:ph idx="1"/>
          </p:nvPr>
        </p:nvSpPr>
        <p:spPr>
          <a:xfrm>
            <a:off x="702297" y="2057401"/>
            <a:ext cx="10803903" cy="3836267"/>
          </a:xfrm>
        </p:spPr>
        <p:txBody>
          <a:bodyPr>
            <a:normAutofit fontScale="92500" lnSpcReduction="20000"/>
          </a:bodyPr>
          <a:lstStyle/>
          <a:p>
            <a:pPr marL="514350" indent="-514350">
              <a:buFont typeface="+mj-lt"/>
              <a:buAutoNum type="arabicPeriod"/>
            </a:pPr>
            <a:r>
              <a:rPr lang="en-US" sz="3500" b="1" dirty="0">
                <a:solidFill>
                  <a:srgbClr val="0070C0"/>
                </a:solidFill>
              </a:rPr>
              <a:t>Introductions &amp; Welcome</a:t>
            </a:r>
          </a:p>
          <a:p>
            <a:pPr marL="514350" indent="-514350">
              <a:buFont typeface="+mj-lt"/>
              <a:buAutoNum type="arabicPeriod"/>
            </a:pPr>
            <a:r>
              <a:rPr lang="en-US" sz="3500" b="1" dirty="0">
                <a:solidFill>
                  <a:srgbClr val="0070C0"/>
                </a:solidFill>
              </a:rPr>
              <a:t>Roster Verification Overview/Rationale</a:t>
            </a:r>
          </a:p>
          <a:p>
            <a:pPr marL="514350" indent="-514350">
              <a:buFont typeface="+mj-lt"/>
              <a:buAutoNum type="arabicPeriod"/>
            </a:pPr>
            <a:r>
              <a:rPr lang="en-US" sz="2800" dirty="0"/>
              <a:t>ESC Roster Verification “Nuances”</a:t>
            </a:r>
          </a:p>
          <a:p>
            <a:pPr marL="514350" indent="-514350">
              <a:buFont typeface="+mj-lt"/>
              <a:buAutoNum type="arabicPeriod"/>
            </a:pPr>
            <a:r>
              <a:rPr lang="en-US" sz="2800" dirty="0"/>
              <a:t>2018 Guidelines and FAQs</a:t>
            </a:r>
          </a:p>
          <a:p>
            <a:pPr marL="514350" indent="-514350">
              <a:buFont typeface="+mj-lt"/>
              <a:buAutoNum type="arabicPeriod"/>
            </a:pPr>
            <a:r>
              <a:rPr lang="en-US" sz="2800" dirty="0"/>
              <a:t>Training Resources</a:t>
            </a:r>
          </a:p>
          <a:p>
            <a:pPr marL="514350" indent="-514350">
              <a:buFont typeface="+mj-lt"/>
              <a:buAutoNum type="arabicPeriod"/>
            </a:pPr>
            <a:r>
              <a:rPr lang="en-US" sz="2800" dirty="0"/>
              <a:t>Support Resources</a:t>
            </a:r>
          </a:p>
          <a:p>
            <a:pPr marL="514350" indent="-514350">
              <a:buFont typeface="+mj-lt"/>
              <a:buAutoNum type="arabicPeriod"/>
            </a:pPr>
            <a:r>
              <a:rPr lang="en-US" sz="2800" dirty="0"/>
              <a:t>BFK Link® CE for Principals/Supervisors</a:t>
            </a:r>
          </a:p>
          <a:p>
            <a:pPr marL="514350" indent="-514350">
              <a:buFont typeface="+mj-lt"/>
              <a:buAutoNum type="arabicPeriod"/>
            </a:pPr>
            <a:r>
              <a:rPr lang="en-US" sz="2800" dirty="0"/>
              <a:t>BFK Link® CE for Teachers</a:t>
            </a:r>
          </a:p>
          <a:p>
            <a:pPr marL="514350" indent="-514350">
              <a:buFont typeface="+mj-lt"/>
              <a:buAutoNum type="arabicPeriod"/>
            </a:pPr>
            <a:r>
              <a:rPr lang="en-US" sz="2800" dirty="0"/>
              <a:t>Questions? | Last Pass</a:t>
            </a:r>
          </a:p>
          <a:p>
            <a:pPr marL="514350" indent="-514350">
              <a:buFont typeface="+mj-lt"/>
              <a:buAutoNum type="arabicPeriod"/>
            </a:pPr>
            <a:endParaRPr lang="en-US" sz="2800" dirty="0"/>
          </a:p>
        </p:txBody>
      </p:sp>
    </p:spTree>
    <p:extLst>
      <p:ext uri="{BB962C8B-B14F-4D97-AF65-F5344CB8AC3E}">
        <p14:creationId xmlns:p14="http://schemas.microsoft.com/office/powerpoint/2010/main" val="366224828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35389" cy="1066633"/>
          </a:xfrm>
          <a:scene3d>
            <a:camera prst="orthographicFront"/>
            <a:lightRig rig="threePt" dir="t"/>
          </a:scene3d>
          <a:sp3d>
            <a:bevelT w="152400" h="50800" prst="softRound"/>
          </a:sp3d>
        </p:spPr>
        <p:txBody>
          <a:bodyPr>
            <a:normAutofit/>
          </a:bodyPr>
          <a:lstStyle/>
          <a:p>
            <a:r>
              <a:rPr lang="en-US" sz="6000" b="1" dirty="0"/>
              <a:t>Introductions &amp; Welcome</a:t>
            </a:r>
          </a:p>
        </p:txBody>
      </p:sp>
      <p:sp>
        <p:nvSpPr>
          <p:cNvPr id="3" name="Rectangle 2"/>
          <p:cNvSpPr/>
          <p:nvPr/>
        </p:nvSpPr>
        <p:spPr>
          <a:xfrm>
            <a:off x="1167063" y="1588168"/>
            <a:ext cx="9938084" cy="4003801"/>
          </a:xfrm>
          <a:prstGeom prst="rect">
            <a:avLst/>
          </a:prstGeom>
          <a:ln>
            <a:solidFill>
              <a:schemeClr val="tx1"/>
            </a:solidFill>
          </a:ln>
        </p:spPr>
        <p:txBody>
          <a:bodyPr wrap="square">
            <a:spAutoFit/>
          </a:bodyPr>
          <a:lstStyle/>
          <a:p>
            <a:r>
              <a:rPr lang="en-US" sz="3200" b="1" dirty="0"/>
              <a:t>Scott Walthour &amp; Mary Adams</a:t>
            </a:r>
            <a:br>
              <a:rPr lang="en-US" sz="3200" b="1" dirty="0"/>
            </a:br>
            <a:endParaRPr lang="en-US" sz="3200" b="1" dirty="0"/>
          </a:p>
          <a:p>
            <a:pPr algn="ctr"/>
            <a:r>
              <a:rPr lang="en-US" sz="3200" b="1" dirty="0"/>
              <a:t>Contact us by submitting help desk tickets at </a:t>
            </a:r>
            <a:r>
              <a:rPr lang="en-US" sz="3200" b="1" dirty="0">
                <a:solidFill>
                  <a:schemeClr val="accent3">
                    <a:lumMod val="40000"/>
                    <a:lumOff val="60000"/>
                  </a:schemeClr>
                </a:solidFill>
                <a:hlinkClick r:id="rId3"/>
              </a:rPr>
              <a:t>https://www.ohio-k12.help/rosterv/</a:t>
            </a:r>
            <a:endParaRPr lang="en-US" sz="3200" b="1" dirty="0">
              <a:solidFill>
                <a:schemeClr val="accent3">
                  <a:lumMod val="40000"/>
                  <a:lumOff val="60000"/>
                </a:schemeClr>
              </a:solidFill>
            </a:endParaRPr>
          </a:p>
          <a:p>
            <a:pPr algn="ctr"/>
            <a:endParaRPr lang="en-US" sz="3200" b="1" dirty="0"/>
          </a:p>
          <a:p>
            <a:pPr algn="ctr"/>
            <a:r>
              <a:rPr lang="en-US" sz="3200" b="1" dirty="0"/>
              <a:t>or calling</a:t>
            </a:r>
          </a:p>
          <a:p>
            <a:pPr algn="ctr"/>
            <a:endParaRPr lang="en-US" sz="3200" b="1" u="sng" dirty="0"/>
          </a:p>
          <a:p>
            <a:pPr algn="ctr"/>
            <a:r>
              <a:rPr lang="en-US" sz="3200" b="1" dirty="0"/>
              <a:t>Call 844-K12-Ohio = 844-512-6446</a:t>
            </a:r>
          </a:p>
        </p:txBody>
      </p:sp>
    </p:spTree>
    <p:extLst>
      <p:ext uri="{BB962C8B-B14F-4D97-AF65-F5344CB8AC3E}">
        <p14:creationId xmlns:p14="http://schemas.microsoft.com/office/powerpoint/2010/main" val="390411502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cene3d>
            <a:camera prst="orthographicFront"/>
            <a:lightRig rig="threePt" dir="t"/>
          </a:scene3d>
          <a:sp3d>
            <a:bevelT w="152400" h="50800" prst="softRound"/>
          </a:sp3d>
        </p:spPr>
        <p:txBody>
          <a:bodyPr>
            <a:normAutofit/>
          </a:bodyPr>
          <a:lstStyle/>
          <a:p>
            <a:r>
              <a:rPr lang="en-US" sz="6000" b="1" dirty="0">
                <a:solidFill>
                  <a:schemeClr val="bg1"/>
                </a:solidFill>
              </a:rPr>
              <a:t>Poll #1</a:t>
            </a:r>
          </a:p>
        </p:txBody>
      </p:sp>
      <p:pic>
        <p:nvPicPr>
          <p:cNvPr id="3" name="Picture 2"/>
          <p:cNvPicPr>
            <a:picLocks noChangeAspect="1"/>
          </p:cNvPicPr>
          <p:nvPr/>
        </p:nvPicPr>
        <p:blipFill>
          <a:blip r:embed="rId4"/>
          <a:stretch>
            <a:fillRect/>
          </a:stretch>
        </p:blipFill>
        <p:spPr>
          <a:xfrm>
            <a:off x="4129679" y="1027906"/>
            <a:ext cx="4617158" cy="5170526"/>
          </a:xfrm>
          <a:prstGeom prst="rect">
            <a:avLst/>
          </a:prstGeom>
        </p:spPr>
      </p:pic>
      <p:sp>
        <p:nvSpPr>
          <p:cNvPr id="4" name="TextBox 3"/>
          <p:cNvSpPr txBox="1"/>
          <p:nvPr/>
        </p:nvSpPr>
        <p:spPr>
          <a:xfrm>
            <a:off x="4525821" y="3411503"/>
            <a:ext cx="2225963" cy="2123658"/>
          </a:xfrm>
          <a:prstGeom prst="rect">
            <a:avLst/>
          </a:prstGeom>
          <a:solidFill>
            <a:srgbClr val="BFBFBF"/>
          </a:solidFill>
        </p:spPr>
        <p:txBody>
          <a:bodyPr wrap="square" rtlCol="0">
            <a:spAutoFit/>
          </a:bodyPr>
          <a:lstStyle/>
          <a:p>
            <a:pPr algn="ctr"/>
            <a:r>
              <a:rPr lang="en-US" sz="6600" b="1" dirty="0">
                <a:solidFill>
                  <a:schemeClr val="bg1"/>
                </a:solidFill>
              </a:rPr>
              <a:t>Poll #1</a:t>
            </a:r>
          </a:p>
        </p:txBody>
      </p:sp>
    </p:spTree>
    <p:extLst>
      <p:ext uri="{BB962C8B-B14F-4D97-AF65-F5344CB8AC3E}">
        <p14:creationId xmlns:p14="http://schemas.microsoft.com/office/powerpoint/2010/main" val="103811726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6"/>
  <p:tag name="TPOS" val="2"/>
</p:tagLst>
</file>

<file path=ppt/theme/theme1.xml><?xml version="1.0" encoding="utf-8"?>
<a:theme xmlns:a="http://schemas.openxmlformats.org/drawingml/2006/main" name="Office Theme">
  <a:themeElements>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C Presentation Template 1 Draft 1" id="{07F062DD-F4CE-4F71-904D-DD3E57F43702}" vid="{871D885E-E117-4AE5-A548-4B59FA0943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0.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1.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2.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3.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4.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5.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6.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7.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8.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19.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0.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1.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2.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3.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4.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5.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6.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7.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8.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29.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0.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1.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2.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3.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4.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5.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6.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7.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8.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39.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4.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40.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5.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6.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7.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8.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ppt/theme/themeOverride9.xml><?xml version="1.0" encoding="utf-8"?>
<a:themeOverride xmlns:a="http://schemas.openxmlformats.org/drawingml/2006/main">
  <a:clrScheme name="TMC 1">
    <a:dk1>
      <a:srgbClr val="000000"/>
    </a:dk1>
    <a:lt1>
      <a:srgbClr val="FFFFFF"/>
    </a:lt1>
    <a:dk2>
      <a:srgbClr val="44546A"/>
    </a:dk2>
    <a:lt2>
      <a:srgbClr val="E7E6E6"/>
    </a:lt2>
    <a:accent1>
      <a:srgbClr val="007DC5"/>
    </a:accent1>
    <a:accent2>
      <a:srgbClr val="00A1E3"/>
    </a:accent2>
    <a:accent3>
      <a:srgbClr val="00ACCD"/>
    </a:accent3>
    <a:accent4>
      <a:srgbClr val="7D868C"/>
    </a:accent4>
    <a:accent5>
      <a:srgbClr val="A6CE38"/>
    </a:accent5>
    <a:accent6>
      <a:srgbClr val="007951"/>
    </a:accent6>
    <a:hlink>
      <a:srgbClr val="00A656"/>
    </a:hlink>
    <a:folHlink>
      <a:srgbClr val="ABB6BF"/>
    </a:folHlink>
  </a:clrScheme>
</a:themeOverride>
</file>

<file path=docProps/app.xml><?xml version="1.0" encoding="utf-8"?>
<Properties xmlns="http://schemas.openxmlformats.org/officeDocument/2006/extended-properties" xmlns:vt="http://schemas.openxmlformats.org/officeDocument/2006/docPropsVTypes">
  <Template/>
  <TotalTime>10196</TotalTime>
  <Words>4011</Words>
  <Application>Microsoft Office PowerPoint</Application>
  <PresentationFormat>Widescreen</PresentationFormat>
  <Paragraphs>766</Paragraphs>
  <Slides>64</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Black</vt:lpstr>
      <vt:lpstr>Calibri</vt:lpstr>
      <vt:lpstr>squeaky chalk sound</vt:lpstr>
      <vt:lpstr>Times New Roman</vt:lpstr>
      <vt:lpstr>Wingdings</vt:lpstr>
      <vt:lpstr>Office Theme</vt:lpstr>
      <vt:lpstr>Roster Verification 2018  Principal and District RV Coordinator Training</vt:lpstr>
      <vt:lpstr>Recording</vt:lpstr>
      <vt:lpstr>Protocol/Norms</vt:lpstr>
      <vt:lpstr>District Coordinators &amp; Principals</vt:lpstr>
      <vt:lpstr>District Coordinators &amp; Principals</vt:lpstr>
      <vt:lpstr>District Coordinators &amp; Principals</vt:lpstr>
      <vt:lpstr>Agenda</vt:lpstr>
      <vt:lpstr>Introductions &amp; Welcome</vt:lpstr>
      <vt:lpstr>Poll #1</vt:lpstr>
      <vt:lpstr>What is Roster Verification? </vt:lpstr>
      <vt:lpstr>Transparency</vt:lpstr>
      <vt:lpstr> Roster Verification Building Trust  </vt:lpstr>
      <vt:lpstr>Educators verify the following four pieces of information</vt:lpstr>
      <vt:lpstr> Timeline for Roster Verification </vt:lpstr>
      <vt:lpstr>  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ESC Nuances</vt:lpstr>
      <vt:lpstr>Educational Service Center Rosters</vt:lpstr>
      <vt:lpstr>Educational Service Center Rosters</vt:lpstr>
      <vt:lpstr>Roster Verification Websites</vt:lpstr>
      <vt:lpstr>https://www.ohio-k12.help/rosterv/</vt:lpstr>
      <vt:lpstr>Agenda</vt:lpstr>
      <vt:lpstr>https://www.ohio-k12.help/rosterv/</vt:lpstr>
      <vt:lpstr>Key Guidelines and FAQs</vt:lpstr>
      <vt:lpstr>Guidelines and FAQs</vt:lpstr>
      <vt:lpstr>Agenda</vt:lpstr>
      <vt:lpstr>District Training Opportunities</vt:lpstr>
      <vt:lpstr>Principal &amp; Teacher Learning Modules</vt:lpstr>
      <vt:lpstr>Agenda</vt:lpstr>
      <vt:lpstr>Accessing Support</vt:lpstr>
      <vt:lpstr>Agenda</vt:lpstr>
      <vt:lpstr> BFK•Link®CE –Login   </vt:lpstr>
      <vt:lpstr>BFK•Link® CE</vt:lpstr>
      <vt:lpstr>Password Reset—as a rule; ask the user to go to BFK•Link® CE to reset their own password</vt:lpstr>
      <vt:lpstr>Building Support Team &amp; Resources </vt:lpstr>
      <vt:lpstr>Poll #7</vt:lpstr>
      <vt:lpstr> New Functionality </vt:lpstr>
      <vt:lpstr>Principal’s  view for School Setup</vt:lpstr>
      <vt:lpstr>Principal’s  View for School Setup— email accounts</vt:lpstr>
      <vt:lpstr> Adding Staff &amp; Students to Buildings </vt:lpstr>
      <vt:lpstr> Adding Staff &amp; Students to Buildings </vt:lpstr>
      <vt:lpstr>Alerts – Refresh and Review</vt:lpstr>
      <vt:lpstr> Student Name Discrepancies Report </vt:lpstr>
      <vt:lpstr>Student Alert Details</vt:lpstr>
      <vt:lpstr>Teacher Completion Alerts</vt:lpstr>
      <vt:lpstr>Warning not on the Alerts Table</vt:lpstr>
      <vt:lpstr> New Functionality </vt:lpstr>
      <vt:lpstr> New Functionality </vt:lpstr>
      <vt:lpstr> New Functionality </vt:lpstr>
      <vt:lpstr>Agenda</vt:lpstr>
      <vt:lpstr>Teacher’s View for Roster Verification</vt:lpstr>
      <vt:lpstr>Confirm test</vt:lpstr>
      <vt:lpstr>Poll #8</vt:lpstr>
      <vt:lpstr>Teacher Class Roster</vt:lpstr>
      <vt:lpstr>Teacher’s View for Roster Verification</vt:lpstr>
      <vt:lpstr>   Questions? Last Pass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K12 Help</dc:title>
  <dc:creator>Mary Adams</dc:creator>
  <cp:lastModifiedBy>Scott Walthour</cp:lastModifiedBy>
  <cp:revision>569</cp:revision>
  <cp:lastPrinted>2017-02-08T21:28:47Z</cp:lastPrinted>
  <dcterms:created xsi:type="dcterms:W3CDTF">2017-02-01T19:09:06Z</dcterms:created>
  <dcterms:modified xsi:type="dcterms:W3CDTF">2018-04-02T12:47:49Z</dcterms:modified>
</cp:coreProperties>
</file>